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media1.mp4" ContentType="video/unknown"/>
  <Override PartName="/ppt/media/media2.mp4" ContentType="video/unknown"/>
  <Override PartName="/ppt/media/media3.mp4" ContentType="video/unknown"/>
  <Override PartName="/ppt/media/media4.mp4" ContentType="video/unknown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  <Override PartName="/ppt/media/image25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9" name="Shape 14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Автор и дата"/>
          <p:cNvSpPr txBox="1"/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Автор и дата</a:t>
            </a:r>
          </a:p>
        </p:txBody>
      </p:sp>
      <p:sp>
        <p:nvSpPr>
          <p:cNvPr id="12" name="Заголовок презентации"/>
          <p:cNvSpPr txBox="1"/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Заголовок презентации</a:t>
            </a:r>
          </a:p>
        </p:txBody>
      </p:sp>
      <p:sp>
        <p:nvSpPr>
          <p:cNvPr id="13" name="Уровень текста 1…"/>
          <p:cNvSpPr txBox="1"/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Подзаголовок презентации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Информационное сообщ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Уровень текста 1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Информационное сообщение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9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Важный фа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Уровень текста 1…"/>
          <p:cNvSpPr txBox="1"/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5pPr>
          </a:lstStyle>
          <a:p>
            <a:pPr/>
            <a:r>
              <a:t>100 %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7" name="Информация о факте"/>
          <p:cNvSpPr txBox="1"/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Информация о факте</a:t>
            </a:r>
          </a:p>
        </p:txBody>
      </p:sp>
      <p:sp>
        <p:nvSpPr>
          <p:cNvPr id="108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Цита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Авторство"/>
          <p:cNvSpPr txBox="1"/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Авторство</a:t>
            </a:r>
          </a:p>
        </p:txBody>
      </p:sp>
      <p:sp>
        <p:nvSpPr>
          <p:cNvPr id="116" name="Уровень текста 1…"/>
          <p:cNvSpPr txBox="1"/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«Важная цитата»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7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Фото (3 шт.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Изображение"/>
          <p:cNvSpPr/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5" name="Изображение"/>
          <p:cNvSpPr/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6" name="Изображение"/>
          <p:cNvSpPr/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7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Изображение"/>
          <p:cNvSpPr/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5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Заголовок и 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666699290_02_crop_3159x1892.jpg"/>
          <p:cNvSpPr/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Заголовок презентации"/>
          <p:cNvSpPr txBox="1"/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Заголовок презентации</a:t>
            </a:r>
          </a:p>
        </p:txBody>
      </p:sp>
      <p:sp>
        <p:nvSpPr>
          <p:cNvPr id="23" name="Автор и дата"/>
          <p:cNvSpPr txBox="1"/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Автор и дата</a:t>
            </a:r>
          </a:p>
        </p:txBody>
      </p:sp>
      <p:sp>
        <p:nvSpPr>
          <p:cNvPr id="24" name="Уровень текста 1…"/>
          <p:cNvSpPr txBox="1"/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Подзаголовок презентации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5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Заголовок и фото (вариант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910457886_1434x1669.jpg"/>
          <p:cNvSpPr/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3" name="Заголовок слайда"/>
          <p:cNvSpPr txBox="1"/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pPr/>
            <a:r>
              <a:t>Заголовок слайда</a:t>
            </a:r>
          </a:p>
        </p:txBody>
      </p:sp>
      <p:sp>
        <p:nvSpPr>
          <p:cNvPr id="34" name="Уровень текста 1…"/>
          <p:cNvSpPr txBox="1"/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Подзаголовок слайда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5" name="Номер слайда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Заголовок и 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Заголовок слайда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Заголовок слайда</a:t>
            </a:r>
          </a:p>
        </p:txBody>
      </p:sp>
      <p:sp>
        <p:nvSpPr>
          <p:cNvPr id="43" name="Подзаголовок слайда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Подзаголовок слайда</a:t>
            </a:r>
          </a:p>
        </p:txBody>
      </p:sp>
      <p:sp>
        <p:nvSpPr>
          <p:cNvPr id="44" name="Уровень текста 1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Текст пункта на слайде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5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Уровень текста 1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pPr/>
            <a:r>
              <a:t>Текст пункта на слайде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Заголовок, пункты и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Подзаголовок слайда"/>
          <p:cNvSpPr txBox="1"/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Подзаголовок слайда</a:t>
            </a:r>
          </a:p>
        </p:txBody>
      </p:sp>
      <p:sp>
        <p:nvSpPr>
          <p:cNvPr id="61" name="Уровень текста 1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Текст пункта на слайде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2" name="660384004_1290x1720.jpg"/>
          <p:cNvSpPr/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3" name="Заголовок слайда"/>
          <p:cNvSpPr txBox="1"/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Заголовок слайда</a:t>
            </a:r>
          </a:p>
        </p:txBody>
      </p:sp>
      <p:sp>
        <p:nvSpPr>
          <p:cNvPr id="64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Раздел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Заголовок раздела"/>
          <p:cNvSpPr txBox="1"/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b="0"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Заголовок раздела</a:t>
            </a:r>
          </a:p>
        </p:txBody>
      </p:sp>
      <p:sp>
        <p:nvSpPr>
          <p:cNvPr id="72" name="Номер слайда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Заголовок слайда"/>
          <p:cNvSpPr txBox="1"/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pPr/>
            <a:r>
              <a:t>Заголовок слайда</a:t>
            </a:r>
          </a:p>
        </p:txBody>
      </p:sp>
      <p:sp>
        <p:nvSpPr>
          <p:cNvPr id="80" name="Подзаголовок слайда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Подзаголовок слайда</a:t>
            </a:r>
          </a:p>
        </p:txBody>
      </p:sp>
      <p:sp>
        <p:nvSpPr>
          <p:cNvPr id="81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Повестка д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Заголовок повестки дня"/>
          <p:cNvSpPr txBox="1"/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pPr/>
            <a:r>
              <a:t>Заголовок повестки дня</a:t>
            </a:r>
          </a:p>
        </p:txBody>
      </p:sp>
      <p:sp>
        <p:nvSpPr>
          <p:cNvPr id="89" name="Подзаголовок повестки дня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Подзаголовок повестки дня</a:t>
            </a:r>
          </a:p>
        </p:txBody>
      </p:sp>
      <p:sp>
        <p:nvSpPr>
          <p:cNvPr id="90" name="Уровень текста 1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5pPr>
          </a:lstStyle>
          <a:p>
            <a:pPr/>
            <a:r>
              <a:t>Темы повестки дня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1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слайда"/>
          <p:cNvSpPr txBox="1"/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Заголовок слайда</a:t>
            </a:r>
          </a:p>
        </p:txBody>
      </p:sp>
      <p:sp>
        <p:nvSpPr>
          <p:cNvPr id="3" name="Уровень текста 1…"/>
          <p:cNvSpPr txBox="1"/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Текст пункта на слайде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Номер слайда"/>
          <p:cNvSpPr txBox="1"/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transition xmlns:p14="http://schemas.microsoft.com/office/powerpoint/2010/main" spd="med" advClick="1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jpeg"/><Relationship Id="rId3" Type="http://schemas.openxmlformats.org/officeDocument/2006/relationships/video" Target="../media/media4.mp4"/><Relationship Id="rId4" Type="http://schemas.microsoft.com/office/2007/relationships/media" Target="../media/media4.mp4"/><Relationship Id="rId5" Type="http://schemas.openxmlformats.org/officeDocument/2006/relationships/image" Target="../media/image4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jpeg"/><Relationship Id="rId3" Type="http://schemas.openxmlformats.org/officeDocument/2006/relationships/hyperlink" Target="https://www.instagram.com/p/CYtvxqgKKbv/?utm_source=ig_web_copy_link" TargetMode="External"/><Relationship Id="rId4" Type="http://schemas.openxmlformats.org/officeDocument/2006/relationships/hyperlink" Target="https://www.instagram.com/p/CWc51UhlcF7/?utm_source=ig_web_copy_link" TargetMode="External"/><Relationship Id="rId5" Type="http://schemas.openxmlformats.org/officeDocument/2006/relationships/hyperlink" Target="https://www.instagram.com/p/CRvmrVmCWzT/?utm_source=ig_web_copy_link" TargetMode="External"/><Relationship Id="rId6" Type="http://schemas.openxmlformats.org/officeDocument/2006/relationships/hyperlink" Target="https://vk.com/wall-197461611_48565" TargetMode="External"/><Relationship Id="rId7" Type="http://schemas.openxmlformats.org/officeDocument/2006/relationships/hyperlink" Target="https://www.instagram.com/p/CZoUsS1K88n/?utm_source=ig_web_copy_link" TargetMode="External"/><Relationship Id="rId8" Type="http://schemas.openxmlformats.org/officeDocument/2006/relationships/hyperlink" Target="https://www.instagram.com/p/CX8f8DDoJCE/?utm_source=ig_web_copy_link" TargetMode="External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jpeg"/><Relationship Id="rId3" Type="http://schemas.openxmlformats.org/officeDocument/2006/relationships/image" Target="../media/image5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jpeg"/><Relationship Id="rId3" Type="http://schemas.openxmlformats.org/officeDocument/2006/relationships/image" Target="../media/image6.jpeg"/><Relationship Id="rId4" Type="http://schemas.openxmlformats.org/officeDocument/2006/relationships/image" Target="../media/image7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jpeg"/><Relationship Id="rId3" Type="http://schemas.openxmlformats.org/officeDocument/2006/relationships/image" Target="../media/image8.jpeg"/><Relationship Id="rId4" Type="http://schemas.openxmlformats.org/officeDocument/2006/relationships/image" Target="../media/image9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jpeg"/><Relationship Id="rId3" Type="http://schemas.openxmlformats.org/officeDocument/2006/relationships/image" Target="../media/image10.jpeg"/><Relationship Id="rId4" Type="http://schemas.openxmlformats.org/officeDocument/2006/relationships/image" Target="../media/image11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jpeg"/><Relationship Id="rId3" Type="http://schemas.openxmlformats.org/officeDocument/2006/relationships/image" Target="../media/image12.jpeg"/><Relationship Id="rId4" Type="http://schemas.openxmlformats.org/officeDocument/2006/relationships/image" Target="../media/image13.jpe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jpeg"/><Relationship Id="rId3" Type="http://schemas.openxmlformats.org/officeDocument/2006/relationships/image" Target="../media/image14.jpe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jpeg"/><Relationship Id="rId3" Type="http://schemas.openxmlformats.org/officeDocument/2006/relationships/image" Target="../media/image15.jpeg"/><Relationship Id="rId4" Type="http://schemas.openxmlformats.org/officeDocument/2006/relationships/image" Target="../media/image16.jpeg"/><Relationship Id="rId5" Type="http://schemas.openxmlformats.org/officeDocument/2006/relationships/image" Target="../media/image17.jpe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jpeg"/><Relationship Id="rId3" Type="http://schemas.openxmlformats.org/officeDocument/2006/relationships/image" Target="../media/image18.jpeg"/><Relationship Id="rId4" Type="http://schemas.openxmlformats.org/officeDocument/2006/relationships/image" Target="../media/image19.jpeg"/><Relationship Id="rId5" Type="http://schemas.openxmlformats.org/officeDocument/2006/relationships/image" Target="../media/image20.jpeg"/><Relationship Id="rId6" Type="http://schemas.openxmlformats.org/officeDocument/2006/relationships/image" Target="../media/image21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jpeg"/><Relationship Id="rId3" Type="http://schemas.openxmlformats.org/officeDocument/2006/relationships/image" Target="../media/image22.jpeg"/><Relationship Id="rId4" Type="http://schemas.openxmlformats.org/officeDocument/2006/relationships/image" Target="../media/image23.jpeg"/><Relationship Id="rId5" Type="http://schemas.openxmlformats.org/officeDocument/2006/relationships/image" Target="../media/image24.jpeg"/><Relationship Id="rId6" Type="http://schemas.openxmlformats.org/officeDocument/2006/relationships/image" Target="../media/image25.jpe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jpeg"/><Relationship Id="rId3" Type="http://schemas.openxmlformats.org/officeDocument/2006/relationships/hyperlink" Target="https://www.instagram.com/p/CSHkIn1Cq2S/?utm_source=ig_web_copy_link" TargetMode="External"/><Relationship Id="rId4" Type="http://schemas.openxmlformats.org/officeDocument/2006/relationships/hyperlink" Target="https://www.instagram.com/p/CInqKC4HRTx/?utm_source=ig_web_copy_link" TargetMode="External"/><Relationship Id="rId5" Type="http://schemas.openxmlformats.org/officeDocument/2006/relationships/hyperlink" Target="https://www.instagram.com/p/CHA7li5nB92/?utm_source=ig_web_copy_link" TargetMode="External"/><Relationship Id="rId6" Type="http://schemas.openxmlformats.org/officeDocument/2006/relationships/hyperlink" Target="https://www.instagram.com/p/CaUWUuSrdRA/?utm_source=ig_web_copy_link" TargetMode="External"/><Relationship Id="rId7" Type="http://schemas.openxmlformats.org/officeDocument/2006/relationships/hyperlink" Target="https://www.instagram.com/p/CKWlXVEH55w/?utm_source=ig_web_copy_link" TargetMode="External"/><Relationship Id="rId8" Type="http://schemas.openxmlformats.org/officeDocument/2006/relationships/hyperlink" Target="https://www.instagram.com/p/CKoo1XJH-D1/?utm_source=ig_web_copy_link" TargetMode="External"/><Relationship Id="rId9" Type="http://schemas.openxmlformats.org/officeDocument/2006/relationships/hyperlink" Target="https://www.instagram.com/p/CJ3yD4OHj2a/?utm_source=ig_web_copy_link" TargetMode="External"/><Relationship Id="rId10" Type="http://schemas.openxmlformats.org/officeDocument/2006/relationships/hyperlink" Target="https://www.instagram.com/p/CJBjJFlnlEQ/?utm_source=ig_web_copy_link" TargetMode="External"/><Relationship Id="rId11" Type="http://schemas.openxmlformats.org/officeDocument/2006/relationships/hyperlink" Target="https://www.instagram.com/p/CfLMRw0KVtE/?utm_source=ig_web_copy_link" TargetMode="External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jpeg"/><Relationship Id="rId3" Type="http://schemas.openxmlformats.org/officeDocument/2006/relationships/hyperlink" Target="https://dzen.ru/media/astoriagrande/uchimsia-torgovatsia-i-zabotitsia-o-sebe-v-jaru-bonus-slovarik-dlia-shopinga-62fa45571d0fab01db311917?&amp;" TargetMode="External"/><Relationship Id="rId4" Type="http://schemas.openxmlformats.org/officeDocument/2006/relationships/hyperlink" Target="https://dzen.ru/media/astoriagrande/10-morskih-knig-dlia-chteniia-na-solnechnoi-palube-62e0f256579f97714058e19e?&amp;" TargetMode="External"/><Relationship Id="rId5" Type="http://schemas.openxmlformats.org/officeDocument/2006/relationships/hyperlink" Target="https://dzen.ru/media/astoriagrande/morskie-primety-i-sueveriia-62cbfa8c80b31a6a9999acbe?&amp;" TargetMode="External"/><Relationship Id="rId6" Type="http://schemas.openxmlformats.org/officeDocument/2006/relationships/hyperlink" Target="https://dzen.ru/a/YxtBWsIOuhhTsmh7?&amp;" TargetMode="External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jpeg"/><Relationship Id="rId3" Type="http://schemas.openxmlformats.org/officeDocument/2006/relationships/hyperlink" Target="https://www.youtube.com/channel/UCik7MxUtSXXfT-f_78cQRfQ/search?query=academia" TargetMode="External"/><Relationship Id="rId4" Type="http://schemas.openxmlformats.org/officeDocument/2006/relationships/hyperlink" Target="https://www.youtube.com/channel/UCik7MxUtSXXfT-f_78cQRfQ/search?query=%D1%88%D0%BD%D0%BE%D0%BB%D1%8C+%D0%BE%D1%82+0+%D0%B4%D0%BE+80" TargetMode="External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jpeg"/><Relationship Id="rId3" Type="http://schemas.openxmlformats.org/officeDocument/2006/relationships/hyperlink" Target="https://www.facebook.com/marina.glagolecs/posts/1295757727159882" TargetMode="External"/><Relationship Id="rId4" Type="http://schemas.openxmlformats.org/officeDocument/2006/relationships/hyperlink" Target="https://www.facebook.com/marina.glagolecs/posts/1228231100579212" TargetMode="External"/><Relationship Id="rId5" Type="http://schemas.openxmlformats.org/officeDocument/2006/relationships/hyperlink" Target="https://www.facebook.com/100001770000323/posts/1429562847112702/" TargetMode="External"/><Relationship Id="rId6" Type="http://schemas.openxmlformats.org/officeDocument/2006/relationships/hyperlink" Target="https://www.facebook.com/100001770000323/posts/1953443734724608/" TargetMode="External"/><Relationship Id="rId7" Type="http://schemas.openxmlformats.org/officeDocument/2006/relationships/hyperlink" Target="https://www.facebook.com/marina.glagolecs/posts/1520389784696674" TargetMode="External"/><Relationship Id="rId8" Type="http://schemas.openxmlformats.org/officeDocument/2006/relationships/hyperlink" Target="https://www.facebook.com/marina.glagolecs/posts/pfbid02Nx97VQuArej1nTinAzYSKpK6fg5Bihphg4Ewuap9v9JmnU8hA9UY4eFVHGMS66A9l" TargetMode="External"/><Relationship Id="rId9" Type="http://schemas.openxmlformats.org/officeDocument/2006/relationships/hyperlink" Target="https://www.facebook.com/marina.glagolecs/posts/1529116583823994" TargetMode="External"/><Relationship Id="rId10" Type="http://schemas.openxmlformats.org/officeDocument/2006/relationships/hyperlink" Target="https://www.facebook.com/marina.glagolecs/posts/1523801177688868" TargetMode="External"/><Relationship Id="rId11" Type="http://schemas.openxmlformats.org/officeDocument/2006/relationships/hyperlink" Target="https://www.facebook.com/marina.glagolecs/posts/1578203895581929" TargetMode="External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jpeg"/><Relationship Id="rId3" Type="http://schemas.openxmlformats.org/officeDocument/2006/relationships/hyperlink" Target="https://t.me/technonicol_expert/729" TargetMode="External"/><Relationship Id="rId4" Type="http://schemas.openxmlformats.org/officeDocument/2006/relationships/hyperlink" Target="https://t.me/technonicol_expert/784" TargetMode="External"/><Relationship Id="rId5" Type="http://schemas.openxmlformats.org/officeDocument/2006/relationships/hyperlink" Target="https://t.me/technonicol_expert/747" TargetMode="External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jpeg"/><Relationship Id="rId3" Type="http://schemas.openxmlformats.org/officeDocument/2006/relationships/hyperlink" Target="https://vk.com/minec_tourism?search_track_code=b5a5f4af73CyOFvx9wy8I-3rim4kGpvfcPLrrm5_8ZGRgFpa2E257SzvrHIktCN2jInrE2hCxYAZs736JBr0r5eETyWv&amp;w=wall-41862358_34643" TargetMode="External"/><Relationship Id="rId4" Type="http://schemas.openxmlformats.org/officeDocument/2006/relationships/hyperlink" Target="https://t.me/minec_tourism/91" TargetMode="External"/><Relationship Id="rId5" Type="http://schemas.openxmlformats.org/officeDocument/2006/relationships/hyperlink" Target="https://t.me/minec_tourism/173" TargetMode="External"/><Relationship Id="rId6" Type="http://schemas.openxmlformats.org/officeDocument/2006/relationships/hyperlink" Target="https://vk.com/russia.travel.official?w=wall-61009220_269495" TargetMode="External"/><Relationship Id="rId7" Type="http://schemas.openxmlformats.org/officeDocument/2006/relationships/hyperlink" Target="https://vk.com/russia.travel.official?w=wall-61009220_269357" TargetMode="External"/><Relationship Id="rId8" Type="http://schemas.openxmlformats.org/officeDocument/2006/relationships/hyperlink" Target="https://t.me/russiatravel_official/2927" TargetMode="External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jpeg"/><Relationship Id="rId3" Type="http://schemas.openxmlformats.org/officeDocument/2006/relationships/image" Target="../media/image3.jpeg"/><Relationship Id="rId4" Type="http://schemas.openxmlformats.org/officeDocument/2006/relationships/hyperlink" Target="https://vk.com/russia.travel.official?w=wall-61009220_269902" TargetMode="External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jpeg"/><Relationship Id="rId3" Type="http://schemas.openxmlformats.org/officeDocument/2006/relationships/image" Target="../media/image4.jpeg"/><Relationship Id="rId4" Type="http://schemas.openxmlformats.org/officeDocument/2006/relationships/image" Target="../media/image5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jpeg"/><Relationship Id="rId3" Type="http://schemas.openxmlformats.org/officeDocument/2006/relationships/video" Target="../media/media1.mp4"/><Relationship Id="rId4" Type="http://schemas.microsoft.com/office/2007/relationships/media" Target="../media/media1.mp4"/><Relationship Id="rId5" Type="http://schemas.openxmlformats.org/officeDocument/2006/relationships/image" Target="../media/image1.png"/><Relationship Id="rId6" Type="http://schemas.openxmlformats.org/officeDocument/2006/relationships/video" Target="../media/media2.mp4"/><Relationship Id="rId7" Type="http://schemas.microsoft.com/office/2007/relationships/media" Target="../media/media2.mp4"/><Relationship Id="rId8" Type="http://schemas.openxmlformats.org/officeDocument/2006/relationships/image" Target="../media/image2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jpeg"/><Relationship Id="rId3" Type="http://schemas.openxmlformats.org/officeDocument/2006/relationships/video" Target="../media/media3.mp4"/><Relationship Id="rId4" Type="http://schemas.microsoft.com/office/2007/relationships/media" Target="../media/media3.mp4"/><Relationship Id="rId5" Type="http://schemas.openxmlformats.org/officeDocument/2006/relationships/image" Target="../media/image3.png"/><Relationship Id="rId6" Type="http://schemas.openxmlformats.org/officeDocument/2006/relationships/video" Target="../media/media4.mp4"/><Relationship Id="rId7" Type="http://schemas.microsoft.com/office/2007/relationships/media" Target="../media/media4.mp4"/><Relationship Id="rId8" Type="http://schemas.openxmlformats.org/officeDocument/2006/relationships/image" Target="../media/image4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Автор и дата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2" name="Марина Глаголева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Марина Глаголева</a:t>
            </a:r>
          </a:p>
        </p:txBody>
      </p:sp>
      <p:sp>
        <p:nvSpPr>
          <p:cNvPr id="153" name="пишущий редактор"/>
          <p:cNvSpPr txBox="1"/>
          <p:nvPr>
            <p:ph type="subTitle" sz="quarter" idx="1"/>
          </p:nvPr>
        </p:nvSpPr>
        <p:spPr>
          <a:xfrm>
            <a:off x="1206500" y="7196865"/>
            <a:ext cx="21971000" cy="1905001"/>
          </a:xfrm>
          <a:prstGeom prst="rect">
            <a:avLst/>
          </a:prstGeom>
        </p:spPr>
        <p:txBody>
          <a:bodyPr/>
          <a:lstStyle/>
          <a:p>
            <a:pPr/>
            <a:r>
              <a:t>пишущий редактор</a:t>
            </a:r>
          </a:p>
        </p:txBody>
      </p:sp>
      <p:pic>
        <p:nvPicPr>
          <p:cNvPr id="154" name="aaron-boris-VxbMTmtRG5Q-unsplash.jpg" descr="aaron-boris-VxbMTmtRG5Q-unsplash.jpg"/>
          <p:cNvPicPr>
            <a:picLocks noChangeAspect="1"/>
          </p:cNvPicPr>
          <p:nvPr/>
        </p:nvPicPr>
        <p:blipFill>
          <a:blip r:embed="rId2">
            <a:extLst/>
          </a:blip>
          <a:srcRect l="1673" t="7567" r="10369" b="16579"/>
          <a:stretch>
            <a:fillRect/>
          </a:stretch>
        </p:blipFill>
        <p:spPr>
          <a:xfrm>
            <a:off x="-88720" y="-14859"/>
            <a:ext cx="24561439" cy="13745718"/>
          </a:xfrm>
          <a:prstGeom prst="rect">
            <a:avLst/>
          </a:prstGeom>
          <a:ln w="12700">
            <a:miter lim="400000"/>
          </a:ln>
        </p:spPr>
      </p:pic>
      <p:sp>
        <p:nvSpPr>
          <p:cNvPr id="155" name="МАРИНА ГЛАГОЛЕВА"/>
          <p:cNvSpPr txBox="1"/>
          <p:nvPr/>
        </p:nvSpPr>
        <p:spPr>
          <a:xfrm>
            <a:off x="1404663" y="9406169"/>
            <a:ext cx="11208759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7000">
                <a:solidFill>
                  <a:srgbClr val="D74640"/>
                </a:solidFill>
                <a:latin typeface="Tenor Sans"/>
                <a:ea typeface="Tenor Sans"/>
                <a:cs typeface="Tenor Sans"/>
                <a:sym typeface="Tenor Sans"/>
              </a:defRPr>
            </a:lvl1pPr>
          </a:lstStyle>
          <a:p>
            <a:pPr/>
            <a:r>
              <a:t>МАРИНА ГЛАГОЛЕВА</a:t>
            </a:r>
          </a:p>
        </p:txBody>
      </p:sp>
      <p:sp>
        <p:nvSpPr>
          <p:cNvPr id="156" name="портфолио"/>
          <p:cNvSpPr txBox="1"/>
          <p:nvPr/>
        </p:nvSpPr>
        <p:spPr>
          <a:xfrm>
            <a:off x="1404663" y="10514158"/>
            <a:ext cx="5328810" cy="1104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6000">
                <a:solidFill>
                  <a:srgbClr val="E6CAC5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1pPr>
          </a:lstStyle>
          <a:p>
            <a:pPr/>
            <a:r>
              <a:t>портфолио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aaron-boris-VxbMTmtRG5Q-unsplash.jpg" descr="aaron-boris-VxbMTmtRG5Q-unsplash.jpg"/>
          <p:cNvPicPr>
            <a:picLocks noChangeAspect="1"/>
          </p:cNvPicPr>
          <p:nvPr/>
        </p:nvPicPr>
        <p:blipFill>
          <a:blip r:embed="rId2">
            <a:extLst/>
          </a:blip>
          <a:srcRect l="2003" t="28984" r="49692" b="28984"/>
          <a:stretch>
            <a:fillRect/>
          </a:stretch>
        </p:blipFill>
        <p:spPr>
          <a:xfrm>
            <a:off x="-16272" y="0"/>
            <a:ext cx="24416447" cy="13786957"/>
          </a:xfrm>
          <a:prstGeom prst="rect">
            <a:avLst/>
          </a:prstGeom>
          <a:ln w="12700">
            <a:miter lim="400000"/>
          </a:ln>
        </p:spPr>
      </p:pic>
      <p:pic>
        <p:nvPicPr>
          <p:cNvPr id="238" name="7.mp4" descr="7.mp4"/>
          <p:cNvPicPr>
            <a:picLocks noChangeAspect="0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8644562" y="551444"/>
            <a:ext cx="7094875" cy="1261311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53" fill="hold"/>
                                        <p:tgtEl>
                                          <p:spTgt spid="2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38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238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38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aaron-boris-VxbMTmtRG5Q-unsplash.jpg" descr="aaron-boris-VxbMTmtRG5Q-unsplash.jpg"/>
          <p:cNvPicPr>
            <a:picLocks noChangeAspect="1"/>
          </p:cNvPicPr>
          <p:nvPr/>
        </p:nvPicPr>
        <p:blipFill>
          <a:blip r:embed="rId2">
            <a:extLst/>
          </a:blip>
          <a:srcRect l="131" t="51054" r="44132" b="0"/>
          <a:stretch>
            <a:fillRect/>
          </a:stretch>
        </p:blipFill>
        <p:spPr>
          <a:xfrm>
            <a:off x="-81537" y="-87756"/>
            <a:ext cx="24547073" cy="13988841"/>
          </a:xfrm>
          <a:prstGeom prst="rect">
            <a:avLst/>
          </a:prstGeom>
          <a:ln w="12700">
            <a:miter lim="400000"/>
          </a:ln>
        </p:spPr>
      </p:pic>
      <p:sp>
        <p:nvSpPr>
          <p:cNvPr id="241" name="Публикации для официального аккаунта «Национальные проекты России»…"/>
          <p:cNvSpPr txBox="1"/>
          <p:nvPr/>
        </p:nvSpPr>
        <p:spPr>
          <a:xfrm>
            <a:off x="1677904" y="1166181"/>
            <a:ext cx="19967574" cy="62496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355600">
              <a:defRPr sz="4000">
                <a:solidFill>
                  <a:srgbClr val="D74640"/>
                </a:solidFill>
                <a:latin typeface="Tenor Sans"/>
                <a:ea typeface="Tenor Sans"/>
                <a:cs typeface="Tenor Sans"/>
                <a:sym typeface="Tenor Sans"/>
              </a:defRPr>
            </a:pPr>
            <a:r>
              <a:t>Публикации для официального аккаунта «Национальные проекты России»</a:t>
            </a:r>
          </a:p>
          <a:p>
            <a:pPr algn="l" defTabSz="355600">
              <a:defRPr sz="1200">
                <a:solidFill>
                  <a:srgbClr val="000000"/>
                </a:solidFill>
              </a:defRPr>
            </a:pPr>
          </a:p>
          <a:p>
            <a:pPr algn="l" defTabSz="355600">
              <a:lnSpc>
                <a:spcPct val="110000"/>
              </a:lnSpc>
              <a:defRPr sz="3000">
                <a:solidFill>
                  <a:srgbClr val="EF8F73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pPr>
          </a:p>
          <a:p>
            <a:pPr algn="l" defTabSz="355600">
              <a:lnSpc>
                <a:spcPct val="110000"/>
              </a:lnSpc>
              <a:defRPr sz="3000">
                <a:solidFill>
                  <a:srgbClr val="E6CAC5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pPr>
            <a:r>
              <a:t>Специфика — </a:t>
            </a:r>
            <a:r>
              <a:rPr>
                <a:latin typeface="Roboto Bold"/>
                <a:ea typeface="Roboto Bold"/>
                <a:cs typeface="Roboto Bold"/>
                <a:sym typeface="Roboto Bold"/>
              </a:rPr>
              <a:t>вещание на 146 млн россиян</a:t>
            </a:r>
            <a:r>
              <a:t>. </a:t>
            </a:r>
          </a:p>
          <a:p>
            <a:pPr algn="l" defTabSz="355600">
              <a:lnSpc>
                <a:spcPct val="110000"/>
              </a:lnSpc>
              <a:defRPr sz="3000">
                <a:solidFill>
                  <a:srgbClr val="E6CAC5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pPr>
            <a:r>
              <a:t>Мы узнали, что невозможное — возможно и здорово </a:t>
            </a:r>
            <a:r>
              <a:rPr>
                <a:latin typeface="Roboto Bold"/>
                <a:ea typeface="Roboto Bold"/>
                <a:cs typeface="Roboto Bold"/>
                <a:sym typeface="Roboto Bold"/>
              </a:rPr>
              <a:t>прокачали фактчекинг</a:t>
            </a:r>
            <a:r>
              <a:t>, </a:t>
            </a:r>
          </a:p>
          <a:p>
            <a:pPr algn="l" defTabSz="355600">
              <a:lnSpc>
                <a:spcPct val="110000"/>
              </a:lnSpc>
              <a:defRPr sz="3000">
                <a:solidFill>
                  <a:srgbClr val="E6CAC5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pPr>
            <a:r>
              <a:t>поиск информации, перевод на интересный/понятный, поиск иллюстраций </a:t>
            </a:r>
          </a:p>
          <a:p>
            <a:pPr algn="l" defTabSz="355600">
              <a:lnSpc>
                <a:spcPct val="110000"/>
              </a:lnSpc>
              <a:defRPr sz="3000">
                <a:solidFill>
                  <a:srgbClr val="E6CAC5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pPr>
            <a:r>
              <a:t>и воскрешение фотоматериалов.</a:t>
            </a:r>
          </a:p>
          <a:p>
            <a:pPr algn="l" defTabSz="355600">
              <a:lnSpc>
                <a:spcPct val="110000"/>
              </a:lnSpc>
              <a:defRPr sz="3000">
                <a:solidFill>
                  <a:srgbClr val="E6CAC5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pPr>
          </a:p>
          <a:p>
            <a:pPr algn="l" defTabSz="355600">
              <a:lnSpc>
                <a:spcPct val="110000"/>
              </a:lnSpc>
              <a:defRPr sz="3000">
                <a:solidFill>
                  <a:srgbClr val="E6CAC5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pPr>
            <a:r>
              <a:rPr>
                <a:latin typeface="Roboto Bold"/>
                <a:ea typeface="Roboto Bold"/>
                <a:cs typeface="Roboto Bold"/>
                <a:sym typeface="Roboto Bold"/>
              </a:rPr>
              <a:t>Количество публикаций в месяц — 270</a:t>
            </a:r>
            <a:r>
              <a:t> постов + не менее 100 сторис. </a:t>
            </a:r>
          </a:p>
          <a:p>
            <a:pPr algn="l" defTabSz="355600">
              <a:lnSpc>
                <a:spcPct val="110000"/>
              </a:lnSpc>
              <a:defRPr sz="3000">
                <a:solidFill>
                  <a:srgbClr val="E6CAC5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pPr>
            <a:r>
              <a:t>На мне: редактура и согласование текстов и визуалов внутри</a:t>
            </a:r>
          </a:p>
          <a:p>
            <a:pPr algn="l" defTabSz="355600">
              <a:lnSpc>
                <a:spcPct val="110000"/>
              </a:lnSpc>
              <a:defRPr sz="3000">
                <a:solidFill>
                  <a:srgbClr val="E6CAC5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pPr>
            <a:r>
              <a:t> + защита перед клиентом.</a:t>
            </a:r>
            <a:endParaRPr>
              <a:latin typeface="Times Roman"/>
              <a:ea typeface="Times Roman"/>
              <a:cs typeface="Times Roman"/>
              <a:sym typeface="Times Roman"/>
            </a:endParaRPr>
          </a:p>
        </p:txBody>
      </p:sp>
      <p:sp>
        <p:nvSpPr>
          <p:cNvPr id="242" name="ТЫК!"/>
          <p:cNvSpPr/>
          <p:nvPr/>
        </p:nvSpPr>
        <p:spPr>
          <a:xfrm>
            <a:off x="12827065" y="7715559"/>
            <a:ext cx="2348728" cy="812152"/>
          </a:xfrm>
          <a:prstGeom prst="roundRect">
            <a:avLst>
              <a:gd name="adj" fmla="val 23456"/>
            </a:avLst>
          </a:prstGeom>
          <a:solidFill>
            <a:srgbClr val="EF8F73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355600">
              <a:lnSpc>
                <a:spcPct val="110000"/>
              </a:lnSpc>
              <a:defRPr sz="3000" u="sng">
                <a:solidFill>
                  <a:srgbClr val="2B2B2B"/>
                </a:solidFill>
                <a:latin typeface="Roboto Regular"/>
                <a:ea typeface="Roboto Regular"/>
                <a:cs typeface="Roboto Regular"/>
                <a:sym typeface="Roboto Regular"/>
                <a:hlinkClick r:id="rId3" invalidUrl="" action="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" tgtFrame="" tooltip="" history="1" highlightClick="0" endSnd="0"/>
              </a:rPr>
              <a:t>ТЫК!</a:t>
            </a:r>
          </a:p>
        </p:txBody>
      </p:sp>
      <p:sp>
        <p:nvSpPr>
          <p:cNvPr id="243" name="ТЫК!"/>
          <p:cNvSpPr/>
          <p:nvPr/>
        </p:nvSpPr>
        <p:spPr>
          <a:xfrm>
            <a:off x="12843390" y="11147534"/>
            <a:ext cx="2348728" cy="812152"/>
          </a:xfrm>
          <a:prstGeom prst="roundRect">
            <a:avLst>
              <a:gd name="adj" fmla="val 23456"/>
            </a:avLst>
          </a:prstGeom>
          <a:solidFill>
            <a:srgbClr val="EF8F73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355600">
              <a:lnSpc>
                <a:spcPct val="110000"/>
              </a:lnSpc>
              <a:defRPr sz="3000" u="sng">
                <a:solidFill>
                  <a:srgbClr val="2B2B2B"/>
                </a:solidFill>
                <a:latin typeface="Roboto Regular"/>
                <a:ea typeface="Roboto Regular"/>
                <a:cs typeface="Roboto Regular"/>
                <a:sym typeface="Roboto Regular"/>
                <a:hlinkClick r:id="rId4" invalidUrl="" action="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4" invalidUrl="" action="" tgtFrame="" tooltip="" history="1" highlightClick="0" endSnd="0"/>
              </a:rPr>
              <a:t>ТЫК!</a:t>
            </a:r>
          </a:p>
        </p:txBody>
      </p:sp>
      <p:sp>
        <p:nvSpPr>
          <p:cNvPr id="244" name="ТЫК!"/>
          <p:cNvSpPr/>
          <p:nvPr/>
        </p:nvSpPr>
        <p:spPr>
          <a:xfrm>
            <a:off x="12843390" y="9356828"/>
            <a:ext cx="2348728" cy="812151"/>
          </a:xfrm>
          <a:prstGeom prst="roundRect">
            <a:avLst>
              <a:gd name="adj" fmla="val 23456"/>
            </a:avLst>
          </a:prstGeom>
          <a:solidFill>
            <a:srgbClr val="EF8F73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355600">
              <a:lnSpc>
                <a:spcPct val="110000"/>
              </a:lnSpc>
              <a:defRPr sz="3000" u="sng">
                <a:solidFill>
                  <a:srgbClr val="2B2B2B"/>
                </a:solidFill>
                <a:latin typeface="Roboto Regular"/>
                <a:ea typeface="Roboto Regular"/>
                <a:cs typeface="Roboto Regular"/>
                <a:sym typeface="Roboto Regular"/>
                <a:hlinkClick r:id="rId5" invalidUrl="" action="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5" invalidUrl="" action="" tgtFrame="" tooltip="" history="1" highlightClick="0" endSnd="0"/>
              </a:rPr>
              <a:t>ТЫК!</a:t>
            </a:r>
          </a:p>
        </p:txBody>
      </p:sp>
      <p:sp>
        <p:nvSpPr>
          <p:cNvPr id="245" name="ТЫК!"/>
          <p:cNvSpPr/>
          <p:nvPr/>
        </p:nvSpPr>
        <p:spPr>
          <a:xfrm>
            <a:off x="1575522" y="7742228"/>
            <a:ext cx="2348728" cy="812152"/>
          </a:xfrm>
          <a:prstGeom prst="roundRect">
            <a:avLst>
              <a:gd name="adj" fmla="val 23456"/>
            </a:avLst>
          </a:prstGeom>
          <a:solidFill>
            <a:srgbClr val="EF8F73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355600">
              <a:lnSpc>
                <a:spcPct val="110000"/>
              </a:lnSpc>
              <a:defRPr sz="3000" u="sng">
                <a:solidFill>
                  <a:srgbClr val="2B2B2B"/>
                </a:solidFill>
                <a:latin typeface="Roboto Regular"/>
                <a:ea typeface="Roboto Regular"/>
                <a:cs typeface="Roboto Regular"/>
                <a:sym typeface="Roboto Regular"/>
                <a:hlinkClick r:id="rId6" invalidUrl="" action="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6" invalidUrl="" action="" tgtFrame="" tooltip="" history="1" highlightClick="0" endSnd="0"/>
              </a:rPr>
              <a:t>ТЫК!</a:t>
            </a:r>
          </a:p>
        </p:txBody>
      </p:sp>
      <p:sp>
        <p:nvSpPr>
          <p:cNvPr id="246" name="«Поженили» авторский визуал,…"/>
          <p:cNvSpPr txBox="1"/>
          <p:nvPr/>
        </p:nvSpPr>
        <p:spPr>
          <a:xfrm>
            <a:off x="4199193" y="7577439"/>
            <a:ext cx="7239844" cy="10883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355600">
              <a:lnSpc>
                <a:spcPct val="110000"/>
              </a:lnSpc>
              <a:defRPr sz="2800">
                <a:solidFill>
                  <a:srgbClr val="E6CAC5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pPr>
            <a:r>
              <a:t>«Поженили» авторский визуал, </a:t>
            </a:r>
          </a:p>
          <a:p>
            <a:pPr algn="l" defTabSz="355600">
              <a:lnSpc>
                <a:spcPct val="110000"/>
              </a:lnSpc>
              <a:defRPr sz="2800">
                <a:solidFill>
                  <a:srgbClr val="E6CAC5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pPr>
            <a:r>
              <a:t>Маяковского и нравоучительный контент.</a:t>
            </a:r>
          </a:p>
        </p:txBody>
      </p:sp>
      <p:sp>
        <p:nvSpPr>
          <p:cNvPr id="247" name="ТЫК!"/>
          <p:cNvSpPr/>
          <p:nvPr/>
        </p:nvSpPr>
        <p:spPr>
          <a:xfrm>
            <a:off x="1575522" y="9356828"/>
            <a:ext cx="2348728" cy="812151"/>
          </a:xfrm>
          <a:prstGeom prst="roundRect">
            <a:avLst>
              <a:gd name="adj" fmla="val 23456"/>
            </a:avLst>
          </a:prstGeom>
          <a:solidFill>
            <a:srgbClr val="EF8F73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355600">
              <a:lnSpc>
                <a:spcPct val="110000"/>
              </a:lnSpc>
              <a:defRPr sz="3000" u="sng">
                <a:solidFill>
                  <a:srgbClr val="2B2B2B"/>
                </a:solidFill>
                <a:latin typeface="Roboto Regular"/>
                <a:ea typeface="Roboto Regular"/>
                <a:cs typeface="Roboto Regular"/>
                <a:sym typeface="Roboto Regular"/>
                <a:hlinkClick r:id="rId7" invalidUrl="" action="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7" invalidUrl="" action="" tgtFrame="" tooltip="" history="1" highlightClick="0" endSnd="0"/>
              </a:rPr>
              <a:t>ТЫК!</a:t>
            </a:r>
          </a:p>
        </p:txBody>
      </p:sp>
      <p:sp>
        <p:nvSpPr>
          <p:cNvPr id="248" name="«Перевели» на понятный необычный…"/>
          <p:cNvSpPr txBox="1"/>
          <p:nvPr/>
        </p:nvSpPr>
        <p:spPr>
          <a:xfrm>
            <a:off x="4248055" y="9357649"/>
            <a:ext cx="6618065" cy="10883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355600">
              <a:lnSpc>
                <a:spcPct val="110000"/>
              </a:lnSpc>
              <a:defRPr sz="2800">
                <a:solidFill>
                  <a:srgbClr val="E6CAC5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pPr>
            <a:r>
              <a:t>«Перевели» на понятный необычный </a:t>
            </a:r>
          </a:p>
          <a:p>
            <a:pPr algn="l" defTabSz="355600">
              <a:lnSpc>
                <a:spcPct val="110000"/>
              </a:lnSpc>
              <a:defRPr sz="2800">
                <a:solidFill>
                  <a:srgbClr val="E6CAC5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pPr>
            <a:r>
              <a:t>контент про программу «IT-стойбище».</a:t>
            </a:r>
          </a:p>
        </p:txBody>
      </p:sp>
      <p:sp>
        <p:nvSpPr>
          <p:cNvPr id="249" name="ТЫК!"/>
          <p:cNvSpPr/>
          <p:nvPr/>
        </p:nvSpPr>
        <p:spPr>
          <a:xfrm>
            <a:off x="1575522" y="11147534"/>
            <a:ext cx="2348728" cy="812152"/>
          </a:xfrm>
          <a:prstGeom prst="roundRect">
            <a:avLst>
              <a:gd name="adj" fmla="val 23456"/>
            </a:avLst>
          </a:prstGeom>
          <a:solidFill>
            <a:srgbClr val="EF8F73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355600">
              <a:lnSpc>
                <a:spcPct val="110000"/>
              </a:lnSpc>
              <a:defRPr sz="3000" u="sng">
                <a:solidFill>
                  <a:srgbClr val="2B2B2B"/>
                </a:solidFill>
                <a:latin typeface="Roboto Regular"/>
                <a:ea typeface="Roboto Regular"/>
                <a:cs typeface="Roboto Regular"/>
                <a:sym typeface="Roboto Regular"/>
                <a:hlinkClick r:id="rId8" invalidUrl="" action="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8" invalidUrl="" action="" tgtFrame="" tooltip="" history="1" highlightClick="0" endSnd="0"/>
              </a:rPr>
              <a:t>ТЫК!</a:t>
            </a:r>
          </a:p>
        </p:txBody>
      </p:sp>
      <p:sp>
        <p:nvSpPr>
          <p:cNvPr id="250" name="Какие бывают стадии опьянения и что…"/>
          <p:cNvSpPr txBox="1"/>
          <p:nvPr/>
        </p:nvSpPr>
        <p:spPr>
          <a:xfrm>
            <a:off x="4180425" y="11137859"/>
            <a:ext cx="6753325" cy="26390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355600">
              <a:lnSpc>
                <a:spcPct val="110000"/>
              </a:lnSpc>
              <a:defRPr sz="2800">
                <a:solidFill>
                  <a:srgbClr val="E6CAC5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pPr>
            <a:r>
              <a:t>Какие бывают стадии опьянения и что </a:t>
            </a:r>
          </a:p>
          <a:p>
            <a:pPr algn="l" defTabSz="355600">
              <a:lnSpc>
                <a:spcPct val="110000"/>
              </a:lnSpc>
              <a:defRPr sz="2800">
                <a:solidFill>
                  <a:srgbClr val="E6CAC5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pPr>
            <a:r>
              <a:t>происходит с организмом: рассказали </a:t>
            </a:r>
          </a:p>
          <a:p>
            <a:pPr algn="l" defTabSz="355600">
              <a:lnSpc>
                <a:spcPct val="110000"/>
              </a:lnSpc>
              <a:defRPr sz="2800">
                <a:solidFill>
                  <a:srgbClr val="E6CAC5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pPr>
            <a:r>
              <a:t>и отрисовали в котиках.</a:t>
            </a:r>
          </a:p>
          <a:p>
            <a:pPr algn="l" defTabSz="355600">
              <a:lnSpc>
                <a:spcPct val="110000"/>
              </a:lnSpc>
              <a:defRPr sz="2800">
                <a:solidFill>
                  <a:srgbClr val="E6CAC5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pPr>
          </a:p>
        </p:txBody>
      </p:sp>
      <p:sp>
        <p:nvSpPr>
          <p:cNvPr id="251" name="Сочинили и отрисовали собственные вредные советы в стихах по теме, заданной заказчиком."/>
          <p:cNvSpPr txBox="1"/>
          <p:nvPr/>
        </p:nvSpPr>
        <p:spPr>
          <a:xfrm>
            <a:off x="15450877" y="7604109"/>
            <a:ext cx="8460003" cy="16052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355600">
              <a:lnSpc>
                <a:spcPct val="110000"/>
              </a:lnSpc>
              <a:defRPr sz="2800">
                <a:solidFill>
                  <a:srgbClr val="E6CAC5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1pPr>
          </a:lstStyle>
          <a:p>
            <a:pPr/>
            <a:r>
              <a:t>Сочинили и отрисовали собственные вредные советы в стихах по теме, заданной заказчиком.</a:t>
            </a:r>
          </a:p>
        </p:txBody>
      </p:sp>
      <p:sp>
        <p:nvSpPr>
          <p:cNvPr id="252" name="Рассказали и показали историю тульских микрофонов «Октава» в карточках."/>
          <p:cNvSpPr txBox="1"/>
          <p:nvPr/>
        </p:nvSpPr>
        <p:spPr>
          <a:xfrm>
            <a:off x="15448292" y="9202797"/>
            <a:ext cx="8460003" cy="21221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355600">
              <a:lnSpc>
                <a:spcPct val="110000"/>
              </a:lnSpc>
              <a:defRPr sz="2800">
                <a:solidFill>
                  <a:srgbClr val="E6CAC5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pPr>
            <a:r>
              <a:t>Рассказали и показали историю тульских микрофонов «Октава» в карточках.</a:t>
            </a:r>
          </a:p>
          <a:p>
            <a:pPr algn="l" defTabSz="355600">
              <a:lnSpc>
                <a:spcPct val="110000"/>
              </a:lnSpc>
              <a:defRPr sz="2800">
                <a:solidFill>
                  <a:srgbClr val="E6CAC5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pPr>
          </a:p>
        </p:txBody>
      </p:sp>
      <p:sp>
        <p:nvSpPr>
          <p:cNvPr id="253" name="Придумали и отрисовали три загадки по творчеству Ф.М. Достоевского, чтобы «подсветить» приложение."/>
          <p:cNvSpPr txBox="1"/>
          <p:nvPr/>
        </p:nvSpPr>
        <p:spPr>
          <a:xfrm>
            <a:off x="15448292" y="11137859"/>
            <a:ext cx="8460003" cy="26390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355600">
              <a:lnSpc>
                <a:spcPct val="110000"/>
              </a:lnSpc>
              <a:defRPr sz="2800">
                <a:solidFill>
                  <a:srgbClr val="E6CAC5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pPr>
            <a:r>
              <a:t>Придумали и отрисовали три загадки по творчеству Ф.М. Достоевского, чтобы «подсветить» приложение.</a:t>
            </a:r>
          </a:p>
          <a:p>
            <a:pPr algn="l" defTabSz="355600">
              <a:lnSpc>
                <a:spcPct val="110000"/>
              </a:lnSpc>
              <a:defRPr sz="2800">
                <a:solidFill>
                  <a:srgbClr val="E6CAC5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aaron-boris-VxbMTmtRG5Q-unsplash.jpg" descr="aaron-boris-VxbMTmtRG5Q-unsplash.jpg"/>
          <p:cNvPicPr>
            <a:picLocks noChangeAspect="1"/>
          </p:cNvPicPr>
          <p:nvPr/>
        </p:nvPicPr>
        <p:blipFill>
          <a:blip r:embed="rId2">
            <a:extLst/>
          </a:blip>
          <a:srcRect l="5681" t="0" r="31325" b="45496"/>
          <a:stretch>
            <a:fillRect/>
          </a:stretch>
        </p:blipFill>
        <p:spPr>
          <a:xfrm>
            <a:off x="-88836" y="-57985"/>
            <a:ext cx="24510488" cy="13762309"/>
          </a:xfrm>
          <a:prstGeom prst="rect">
            <a:avLst/>
          </a:prstGeom>
          <a:ln w="12700">
            <a:miter lim="400000"/>
          </a:ln>
        </p:spPr>
      </p:pic>
      <p:sp>
        <p:nvSpPr>
          <p:cNvPr id="256" name="Интерактивные сторис с конверсией в пост"/>
          <p:cNvSpPr txBox="1"/>
          <p:nvPr/>
        </p:nvSpPr>
        <p:spPr>
          <a:xfrm>
            <a:off x="1540505" y="1497525"/>
            <a:ext cx="14884180" cy="698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355600">
              <a:defRPr sz="4000">
                <a:solidFill>
                  <a:srgbClr val="D74640"/>
                </a:solidFill>
                <a:latin typeface="Tenor Sans"/>
                <a:ea typeface="Tenor Sans"/>
                <a:cs typeface="Tenor Sans"/>
                <a:sym typeface="Tenor Sans"/>
              </a:defRPr>
            </a:lvl1pPr>
          </a:lstStyle>
          <a:p>
            <a:pPr/>
            <a:r>
              <a:t>Интерактивные сторис с конверсией в пост</a:t>
            </a:r>
          </a:p>
        </p:txBody>
      </p:sp>
      <p:sp>
        <p:nvSpPr>
          <p:cNvPr id="257" name="Чтобы обратить внимание широкой аудитории формата «и пионеры,…"/>
          <p:cNvSpPr txBox="1"/>
          <p:nvPr/>
        </p:nvSpPr>
        <p:spPr>
          <a:xfrm>
            <a:off x="7607696" y="2940137"/>
            <a:ext cx="12835186" cy="55003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355600">
              <a:lnSpc>
                <a:spcPct val="110000"/>
              </a:lnSpc>
              <a:defRPr sz="3000">
                <a:solidFill>
                  <a:srgbClr val="E6CAC5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pPr>
            <a:r>
              <a:t>Чтобы обратить внимание широкой аудитории формата «и пионеры, </a:t>
            </a:r>
          </a:p>
          <a:p>
            <a:pPr algn="l" defTabSz="355600">
              <a:lnSpc>
                <a:spcPct val="110000"/>
              </a:lnSpc>
              <a:defRPr sz="3000">
                <a:solidFill>
                  <a:srgbClr val="E6CAC5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pPr>
            <a:r>
              <a:t>и пенсионеры» на специфический инфоповод, придумали бодрую угадайку на вовлечение: подобрали цитаты поэтов Серебряного века и современных рэперов и предложили подписчикам угадать, какая принадлежит классическому поэту, а какая — уличному.</a:t>
            </a:r>
          </a:p>
          <a:p>
            <a:pPr algn="l" defTabSz="355600">
              <a:lnSpc>
                <a:spcPct val="110000"/>
              </a:lnSpc>
              <a:defRPr sz="3000">
                <a:solidFill>
                  <a:srgbClr val="E6CAC5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pPr>
          </a:p>
          <a:p>
            <a:pPr algn="l" defTabSz="355600">
              <a:lnSpc>
                <a:spcPct val="110000"/>
              </a:lnSpc>
              <a:defRPr sz="3000">
                <a:solidFill>
                  <a:srgbClr val="E6CAC5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pPr>
            <a:r>
              <a:t>Финальная стори — репост с предложением узнать больше о победительнице конкурса. Конверсия в переход на пост была одной из самых высоких за год.</a:t>
            </a:r>
          </a:p>
        </p:txBody>
      </p:sp>
      <p:pic>
        <p:nvPicPr>
          <p:cNvPr id="258" name="ПиР.jpg" descr="ПиР.jpg"/>
          <p:cNvPicPr>
            <a:picLocks noChangeAspect="1"/>
          </p:cNvPicPr>
          <p:nvPr/>
        </p:nvPicPr>
        <p:blipFill>
          <a:blip r:embed="rId3">
            <a:extLst/>
          </a:blip>
          <a:srcRect l="1106" t="222" r="1105" b="223"/>
          <a:stretch>
            <a:fillRect/>
          </a:stretch>
        </p:blipFill>
        <p:spPr>
          <a:xfrm>
            <a:off x="1610813" y="2961721"/>
            <a:ext cx="5339557" cy="96639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600" fill="norm" stroke="1" extrusionOk="0">
                <a:moveTo>
                  <a:pt x="4953" y="0"/>
                </a:moveTo>
                <a:cubicBezTo>
                  <a:pt x="3500" y="0"/>
                  <a:pt x="2627" y="0"/>
                  <a:pt x="2046" y="134"/>
                </a:cubicBezTo>
                <a:cubicBezTo>
                  <a:pt x="1208" y="303"/>
                  <a:pt x="548" y="667"/>
                  <a:pt x="243" y="1130"/>
                </a:cubicBezTo>
                <a:cubicBezTo>
                  <a:pt x="0" y="1451"/>
                  <a:pt x="0" y="1934"/>
                  <a:pt x="0" y="2737"/>
                </a:cubicBezTo>
                <a:lnTo>
                  <a:pt x="0" y="18863"/>
                </a:lnTo>
                <a:cubicBezTo>
                  <a:pt x="0" y="19666"/>
                  <a:pt x="0" y="20149"/>
                  <a:pt x="243" y="20470"/>
                </a:cubicBezTo>
                <a:cubicBezTo>
                  <a:pt x="548" y="20933"/>
                  <a:pt x="1208" y="21297"/>
                  <a:pt x="2046" y="21466"/>
                </a:cubicBezTo>
                <a:cubicBezTo>
                  <a:pt x="2627" y="21600"/>
                  <a:pt x="3500" y="21600"/>
                  <a:pt x="4953" y="21600"/>
                </a:cubicBezTo>
                <a:lnTo>
                  <a:pt x="16647" y="21600"/>
                </a:lnTo>
                <a:cubicBezTo>
                  <a:pt x="18100" y="21600"/>
                  <a:pt x="18971" y="21600"/>
                  <a:pt x="19553" y="21466"/>
                </a:cubicBezTo>
                <a:cubicBezTo>
                  <a:pt x="20391" y="21297"/>
                  <a:pt x="21052" y="20933"/>
                  <a:pt x="21357" y="20470"/>
                </a:cubicBezTo>
                <a:cubicBezTo>
                  <a:pt x="21600" y="20149"/>
                  <a:pt x="21600" y="19666"/>
                  <a:pt x="21600" y="18863"/>
                </a:cubicBezTo>
                <a:lnTo>
                  <a:pt x="21600" y="2737"/>
                </a:lnTo>
                <a:cubicBezTo>
                  <a:pt x="21600" y="1934"/>
                  <a:pt x="21600" y="1451"/>
                  <a:pt x="21357" y="1130"/>
                </a:cubicBezTo>
                <a:cubicBezTo>
                  <a:pt x="21052" y="667"/>
                  <a:pt x="20391" y="303"/>
                  <a:pt x="19553" y="134"/>
                </a:cubicBezTo>
                <a:cubicBezTo>
                  <a:pt x="18971" y="0"/>
                  <a:pt x="18100" y="0"/>
                  <a:pt x="16647" y="0"/>
                </a:cubicBezTo>
                <a:lnTo>
                  <a:pt x="4953" y="0"/>
                </a:ln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aaron-boris-VxbMTmtRG5Q-unsplash.jpg" descr="aaron-boris-VxbMTmtRG5Q-unsplash.jpg"/>
          <p:cNvPicPr>
            <a:picLocks noChangeAspect="1"/>
          </p:cNvPicPr>
          <p:nvPr/>
        </p:nvPicPr>
        <p:blipFill>
          <a:blip r:embed="rId2">
            <a:extLst/>
          </a:blip>
          <a:srcRect l="2003" t="28984" r="49692" b="28984"/>
          <a:stretch>
            <a:fillRect/>
          </a:stretch>
        </p:blipFill>
        <p:spPr>
          <a:xfrm>
            <a:off x="-16272" y="0"/>
            <a:ext cx="24416447" cy="13786957"/>
          </a:xfrm>
          <a:prstGeom prst="rect">
            <a:avLst/>
          </a:prstGeom>
          <a:ln w="12700">
            <a:miter lim="400000"/>
          </a:ln>
        </p:spPr>
      </p:pic>
      <p:pic>
        <p:nvPicPr>
          <p:cNvPr id="261" name="1.jpg" descr="1.jpg"/>
          <p:cNvPicPr>
            <a:picLocks noChangeAspect="1"/>
          </p:cNvPicPr>
          <p:nvPr/>
        </p:nvPicPr>
        <p:blipFill>
          <a:blip r:embed="rId3">
            <a:extLst/>
          </a:blip>
          <a:srcRect l="40" t="0" r="37" b="0"/>
          <a:stretch>
            <a:fillRect/>
          </a:stretch>
        </p:blipFill>
        <p:spPr>
          <a:xfrm>
            <a:off x="3896116" y="623901"/>
            <a:ext cx="7126289" cy="126611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899" y="0"/>
                </a:moveTo>
                <a:cubicBezTo>
                  <a:pt x="1132" y="184"/>
                  <a:pt x="530" y="536"/>
                  <a:pt x="243" y="980"/>
                </a:cubicBezTo>
                <a:cubicBezTo>
                  <a:pt x="0" y="1307"/>
                  <a:pt x="0" y="1798"/>
                  <a:pt x="0" y="2616"/>
                </a:cubicBezTo>
                <a:lnTo>
                  <a:pt x="0" y="18984"/>
                </a:lnTo>
                <a:cubicBezTo>
                  <a:pt x="0" y="19803"/>
                  <a:pt x="0" y="20293"/>
                  <a:pt x="243" y="20620"/>
                </a:cubicBezTo>
                <a:cubicBezTo>
                  <a:pt x="530" y="21064"/>
                  <a:pt x="1133" y="21416"/>
                  <a:pt x="1901" y="21600"/>
                </a:cubicBezTo>
                <a:lnTo>
                  <a:pt x="19699" y="21600"/>
                </a:lnTo>
                <a:cubicBezTo>
                  <a:pt x="20467" y="21416"/>
                  <a:pt x="21070" y="21064"/>
                  <a:pt x="21357" y="20620"/>
                </a:cubicBezTo>
                <a:cubicBezTo>
                  <a:pt x="21600" y="20293"/>
                  <a:pt x="21600" y="19802"/>
                  <a:pt x="21600" y="18984"/>
                </a:cubicBezTo>
                <a:lnTo>
                  <a:pt x="21600" y="2616"/>
                </a:lnTo>
                <a:cubicBezTo>
                  <a:pt x="21600" y="1798"/>
                  <a:pt x="21600" y="1307"/>
                  <a:pt x="21357" y="980"/>
                </a:cubicBezTo>
                <a:cubicBezTo>
                  <a:pt x="21070" y="536"/>
                  <a:pt x="20468" y="184"/>
                  <a:pt x="19701" y="0"/>
                </a:cubicBezTo>
                <a:lnTo>
                  <a:pt x="1899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262" name="2.jpg" descr="2.jpg"/>
          <p:cNvPicPr>
            <a:picLocks noChangeAspect="1"/>
          </p:cNvPicPr>
          <p:nvPr/>
        </p:nvPicPr>
        <p:blipFill>
          <a:blip r:embed="rId4">
            <a:extLst/>
          </a:blip>
          <a:srcRect l="1" t="0" r="0" b="1"/>
          <a:stretch>
            <a:fillRect/>
          </a:stretch>
        </p:blipFill>
        <p:spPr>
          <a:xfrm>
            <a:off x="12624122" y="649089"/>
            <a:ext cx="7025000" cy="124888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676" y="0"/>
                </a:moveTo>
                <a:cubicBezTo>
                  <a:pt x="2388" y="21"/>
                  <a:pt x="2130" y="48"/>
                  <a:pt x="1926" y="96"/>
                </a:cubicBezTo>
                <a:cubicBezTo>
                  <a:pt x="1073" y="271"/>
                  <a:pt x="402" y="648"/>
                  <a:pt x="92" y="1128"/>
                </a:cubicBezTo>
                <a:cubicBezTo>
                  <a:pt x="56" y="1176"/>
                  <a:pt x="26" y="1229"/>
                  <a:pt x="0" y="1285"/>
                </a:cubicBezTo>
                <a:lnTo>
                  <a:pt x="0" y="20478"/>
                </a:lnTo>
                <a:cubicBezTo>
                  <a:pt x="26" y="20534"/>
                  <a:pt x="56" y="20587"/>
                  <a:pt x="92" y="20635"/>
                </a:cubicBezTo>
                <a:cubicBezTo>
                  <a:pt x="367" y="21061"/>
                  <a:pt x="929" y="21406"/>
                  <a:pt x="1649" y="21600"/>
                </a:cubicBezTo>
                <a:lnTo>
                  <a:pt x="20005" y="21600"/>
                </a:lnTo>
                <a:cubicBezTo>
                  <a:pt x="20725" y="21406"/>
                  <a:pt x="21286" y="21061"/>
                  <a:pt x="21562" y="20635"/>
                </a:cubicBezTo>
                <a:cubicBezTo>
                  <a:pt x="21576" y="20616"/>
                  <a:pt x="21587" y="20594"/>
                  <a:pt x="21600" y="20574"/>
                </a:cubicBezTo>
                <a:lnTo>
                  <a:pt x="21600" y="1190"/>
                </a:lnTo>
                <a:cubicBezTo>
                  <a:pt x="21587" y="1169"/>
                  <a:pt x="21576" y="1147"/>
                  <a:pt x="21562" y="1128"/>
                </a:cubicBezTo>
                <a:cubicBezTo>
                  <a:pt x="21252" y="648"/>
                  <a:pt x="20582" y="271"/>
                  <a:pt x="19729" y="96"/>
                </a:cubicBezTo>
                <a:cubicBezTo>
                  <a:pt x="19525" y="48"/>
                  <a:pt x="19266" y="21"/>
                  <a:pt x="18979" y="0"/>
                </a:cubicBezTo>
                <a:lnTo>
                  <a:pt x="2676" y="0"/>
                </a:ln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aaron-boris-VxbMTmtRG5Q-unsplash.jpg" descr="aaron-boris-VxbMTmtRG5Q-unsplash.jpg"/>
          <p:cNvPicPr>
            <a:picLocks noChangeAspect="1"/>
          </p:cNvPicPr>
          <p:nvPr/>
        </p:nvPicPr>
        <p:blipFill>
          <a:blip r:embed="rId2">
            <a:extLst/>
          </a:blip>
          <a:srcRect l="2003" t="28984" r="49692" b="28984"/>
          <a:stretch>
            <a:fillRect/>
          </a:stretch>
        </p:blipFill>
        <p:spPr>
          <a:xfrm>
            <a:off x="-16272" y="-35521"/>
            <a:ext cx="24416447" cy="13786958"/>
          </a:xfrm>
          <a:prstGeom prst="rect">
            <a:avLst/>
          </a:prstGeom>
          <a:ln w="12700">
            <a:miter lim="400000"/>
          </a:ln>
        </p:spPr>
      </p:pic>
      <p:pic>
        <p:nvPicPr>
          <p:cNvPr id="265" name="3.jpg" descr="3.jpg"/>
          <p:cNvPicPr>
            <a:picLocks noChangeAspect="1"/>
          </p:cNvPicPr>
          <p:nvPr/>
        </p:nvPicPr>
        <p:blipFill>
          <a:blip r:embed="rId3">
            <a:extLst/>
          </a:blip>
          <a:srcRect l="131" t="84" r="129" b="85"/>
          <a:stretch>
            <a:fillRect/>
          </a:stretch>
        </p:blipFill>
        <p:spPr>
          <a:xfrm>
            <a:off x="3928740" y="660995"/>
            <a:ext cx="7138989" cy="126329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4953" y="0"/>
                </a:moveTo>
                <a:cubicBezTo>
                  <a:pt x="3500" y="0"/>
                  <a:pt x="2628" y="0"/>
                  <a:pt x="2046" y="137"/>
                </a:cubicBezTo>
                <a:cubicBezTo>
                  <a:pt x="1208" y="310"/>
                  <a:pt x="548" y="683"/>
                  <a:pt x="243" y="1156"/>
                </a:cubicBezTo>
                <a:cubicBezTo>
                  <a:pt x="0" y="1485"/>
                  <a:pt x="0" y="1978"/>
                  <a:pt x="0" y="2799"/>
                </a:cubicBezTo>
                <a:lnTo>
                  <a:pt x="0" y="18801"/>
                </a:lnTo>
                <a:cubicBezTo>
                  <a:pt x="0" y="19623"/>
                  <a:pt x="0" y="20115"/>
                  <a:pt x="243" y="20444"/>
                </a:cubicBezTo>
                <a:cubicBezTo>
                  <a:pt x="548" y="20917"/>
                  <a:pt x="1208" y="21290"/>
                  <a:pt x="2046" y="21463"/>
                </a:cubicBezTo>
                <a:cubicBezTo>
                  <a:pt x="2628" y="21600"/>
                  <a:pt x="3500" y="21600"/>
                  <a:pt x="4953" y="21600"/>
                </a:cubicBezTo>
                <a:lnTo>
                  <a:pt x="16647" y="21600"/>
                </a:lnTo>
                <a:cubicBezTo>
                  <a:pt x="18100" y="21600"/>
                  <a:pt x="18973" y="21600"/>
                  <a:pt x="19554" y="21463"/>
                </a:cubicBezTo>
                <a:cubicBezTo>
                  <a:pt x="20392" y="21290"/>
                  <a:pt x="21051" y="20917"/>
                  <a:pt x="21356" y="20444"/>
                </a:cubicBezTo>
                <a:cubicBezTo>
                  <a:pt x="21599" y="20115"/>
                  <a:pt x="21600" y="19623"/>
                  <a:pt x="21600" y="18801"/>
                </a:cubicBezTo>
                <a:lnTo>
                  <a:pt x="21600" y="2799"/>
                </a:lnTo>
                <a:cubicBezTo>
                  <a:pt x="21600" y="1978"/>
                  <a:pt x="21599" y="1485"/>
                  <a:pt x="21356" y="1156"/>
                </a:cubicBezTo>
                <a:cubicBezTo>
                  <a:pt x="21051" y="683"/>
                  <a:pt x="20392" y="310"/>
                  <a:pt x="19554" y="137"/>
                </a:cubicBezTo>
                <a:cubicBezTo>
                  <a:pt x="18972" y="0"/>
                  <a:pt x="18100" y="0"/>
                  <a:pt x="16647" y="0"/>
                </a:cubicBezTo>
                <a:lnTo>
                  <a:pt x="4953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266" name="4.jpg" descr="4.jpg"/>
          <p:cNvPicPr>
            <a:picLocks noChangeAspect="1"/>
          </p:cNvPicPr>
          <p:nvPr/>
        </p:nvPicPr>
        <p:blipFill>
          <a:blip r:embed="rId4">
            <a:extLst/>
          </a:blip>
          <a:srcRect l="33" t="223" r="35" b="222"/>
          <a:stretch>
            <a:fillRect/>
          </a:stretch>
        </p:blipFill>
        <p:spPr>
          <a:xfrm>
            <a:off x="12664115" y="655637"/>
            <a:ext cx="7138989" cy="126436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4953" y="0"/>
                </a:moveTo>
                <a:cubicBezTo>
                  <a:pt x="3500" y="0"/>
                  <a:pt x="2628" y="0"/>
                  <a:pt x="2046" y="137"/>
                </a:cubicBezTo>
                <a:cubicBezTo>
                  <a:pt x="1208" y="309"/>
                  <a:pt x="548" y="682"/>
                  <a:pt x="243" y="1155"/>
                </a:cubicBezTo>
                <a:cubicBezTo>
                  <a:pt x="0" y="1484"/>
                  <a:pt x="0" y="1976"/>
                  <a:pt x="0" y="2797"/>
                </a:cubicBezTo>
                <a:lnTo>
                  <a:pt x="0" y="18803"/>
                </a:lnTo>
                <a:cubicBezTo>
                  <a:pt x="0" y="19624"/>
                  <a:pt x="0" y="20116"/>
                  <a:pt x="243" y="20445"/>
                </a:cubicBezTo>
                <a:cubicBezTo>
                  <a:pt x="548" y="20918"/>
                  <a:pt x="1208" y="21291"/>
                  <a:pt x="2046" y="21463"/>
                </a:cubicBezTo>
                <a:cubicBezTo>
                  <a:pt x="2628" y="21600"/>
                  <a:pt x="3500" y="21600"/>
                  <a:pt x="4953" y="21600"/>
                </a:cubicBezTo>
                <a:lnTo>
                  <a:pt x="16648" y="21600"/>
                </a:lnTo>
                <a:cubicBezTo>
                  <a:pt x="18101" y="21600"/>
                  <a:pt x="18972" y="21600"/>
                  <a:pt x="19554" y="21463"/>
                </a:cubicBezTo>
                <a:cubicBezTo>
                  <a:pt x="20392" y="21291"/>
                  <a:pt x="21052" y="20918"/>
                  <a:pt x="21357" y="20445"/>
                </a:cubicBezTo>
                <a:cubicBezTo>
                  <a:pt x="21600" y="20116"/>
                  <a:pt x="21600" y="19624"/>
                  <a:pt x="21600" y="18803"/>
                </a:cubicBezTo>
                <a:lnTo>
                  <a:pt x="21600" y="2797"/>
                </a:lnTo>
                <a:cubicBezTo>
                  <a:pt x="21600" y="1976"/>
                  <a:pt x="21600" y="1484"/>
                  <a:pt x="21357" y="1155"/>
                </a:cubicBezTo>
                <a:cubicBezTo>
                  <a:pt x="21052" y="682"/>
                  <a:pt x="20392" y="309"/>
                  <a:pt x="19554" y="137"/>
                </a:cubicBezTo>
                <a:cubicBezTo>
                  <a:pt x="18972" y="0"/>
                  <a:pt x="18101" y="0"/>
                  <a:pt x="16648" y="0"/>
                </a:cubicBezTo>
                <a:lnTo>
                  <a:pt x="4953" y="0"/>
                </a:ln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aaron-boris-VxbMTmtRG5Q-unsplash.jpg" descr="aaron-boris-VxbMTmtRG5Q-unsplash.jpg"/>
          <p:cNvPicPr>
            <a:picLocks noChangeAspect="1"/>
          </p:cNvPicPr>
          <p:nvPr/>
        </p:nvPicPr>
        <p:blipFill>
          <a:blip r:embed="rId2">
            <a:extLst/>
          </a:blip>
          <a:srcRect l="2003" t="28984" r="49692" b="28984"/>
          <a:stretch>
            <a:fillRect/>
          </a:stretch>
        </p:blipFill>
        <p:spPr>
          <a:xfrm>
            <a:off x="-16272" y="-35521"/>
            <a:ext cx="24416447" cy="13786958"/>
          </a:xfrm>
          <a:prstGeom prst="rect">
            <a:avLst/>
          </a:prstGeom>
          <a:ln w="12700">
            <a:miter lim="400000"/>
          </a:ln>
        </p:spPr>
      </p:pic>
      <p:pic>
        <p:nvPicPr>
          <p:cNvPr id="269" name="5.jpg" descr="5.jpg"/>
          <p:cNvPicPr>
            <a:picLocks noChangeAspect="1"/>
          </p:cNvPicPr>
          <p:nvPr/>
        </p:nvPicPr>
        <p:blipFill>
          <a:blip r:embed="rId3">
            <a:extLst/>
          </a:blip>
          <a:srcRect l="1054" t="265" r="0" b="1"/>
          <a:stretch>
            <a:fillRect/>
          </a:stretch>
        </p:blipFill>
        <p:spPr>
          <a:xfrm>
            <a:off x="3891650" y="829570"/>
            <a:ext cx="7057915" cy="12647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600" fill="norm" stroke="1" extrusionOk="0">
                <a:moveTo>
                  <a:pt x="4967" y="0"/>
                </a:moveTo>
                <a:cubicBezTo>
                  <a:pt x="3509" y="0"/>
                  <a:pt x="2635" y="0"/>
                  <a:pt x="2052" y="136"/>
                </a:cubicBezTo>
                <a:cubicBezTo>
                  <a:pt x="1212" y="307"/>
                  <a:pt x="548" y="677"/>
                  <a:pt x="242" y="1146"/>
                </a:cubicBezTo>
                <a:cubicBezTo>
                  <a:pt x="-1" y="1471"/>
                  <a:pt x="0" y="1959"/>
                  <a:pt x="0" y="2773"/>
                </a:cubicBezTo>
                <a:lnTo>
                  <a:pt x="0" y="19035"/>
                </a:lnTo>
                <a:cubicBezTo>
                  <a:pt x="0" y="19849"/>
                  <a:pt x="-1" y="20337"/>
                  <a:pt x="242" y="20662"/>
                </a:cubicBezTo>
                <a:cubicBezTo>
                  <a:pt x="511" y="21074"/>
                  <a:pt x="1055" y="21409"/>
                  <a:pt x="1753" y="21600"/>
                </a:cubicBezTo>
                <a:lnTo>
                  <a:pt x="19908" y="21600"/>
                </a:lnTo>
                <a:cubicBezTo>
                  <a:pt x="20606" y="21409"/>
                  <a:pt x="21151" y="21074"/>
                  <a:pt x="21419" y="20662"/>
                </a:cubicBezTo>
                <a:cubicBezTo>
                  <a:pt x="21514" y="20536"/>
                  <a:pt x="21564" y="20375"/>
                  <a:pt x="21599" y="20190"/>
                </a:cubicBezTo>
                <a:lnTo>
                  <a:pt x="21599" y="1617"/>
                </a:lnTo>
                <a:cubicBezTo>
                  <a:pt x="21564" y="1432"/>
                  <a:pt x="21514" y="1272"/>
                  <a:pt x="21419" y="1146"/>
                </a:cubicBezTo>
                <a:cubicBezTo>
                  <a:pt x="21113" y="677"/>
                  <a:pt x="20451" y="307"/>
                  <a:pt x="19611" y="136"/>
                </a:cubicBezTo>
                <a:cubicBezTo>
                  <a:pt x="19028" y="0"/>
                  <a:pt x="18152" y="0"/>
                  <a:pt x="16695" y="0"/>
                </a:cubicBezTo>
                <a:lnTo>
                  <a:pt x="4967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270" name="6.jpg" descr="6.jpg"/>
          <p:cNvPicPr>
            <a:picLocks noChangeAspect="1"/>
          </p:cNvPicPr>
          <p:nvPr/>
        </p:nvPicPr>
        <p:blipFill>
          <a:blip r:embed="rId4">
            <a:extLst/>
          </a:blip>
          <a:srcRect l="657" t="0" r="655" b="1"/>
          <a:stretch>
            <a:fillRect/>
          </a:stretch>
        </p:blipFill>
        <p:spPr>
          <a:xfrm>
            <a:off x="12641083" y="796034"/>
            <a:ext cx="7058026" cy="127142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342" y="0"/>
                </a:moveTo>
                <a:cubicBezTo>
                  <a:pt x="2236" y="15"/>
                  <a:pt x="2137" y="32"/>
                  <a:pt x="2047" y="53"/>
                </a:cubicBezTo>
                <a:cubicBezTo>
                  <a:pt x="1208" y="222"/>
                  <a:pt x="548" y="589"/>
                  <a:pt x="243" y="1054"/>
                </a:cubicBezTo>
                <a:cubicBezTo>
                  <a:pt x="0" y="1377"/>
                  <a:pt x="0" y="1860"/>
                  <a:pt x="0" y="2667"/>
                </a:cubicBezTo>
                <a:lnTo>
                  <a:pt x="0" y="19753"/>
                </a:lnTo>
                <a:cubicBezTo>
                  <a:pt x="0" y="20560"/>
                  <a:pt x="0" y="21045"/>
                  <a:pt x="243" y="21367"/>
                </a:cubicBezTo>
                <a:cubicBezTo>
                  <a:pt x="296" y="21449"/>
                  <a:pt x="363" y="21525"/>
                  <a:pt x="437" y="21600"/>
                </a:cubicBezTo>
                <a:lnTo>
                  <a:pt x="21162" y="21600"/>
                </a:lnTo>
                <a:cubicBezTo>
                  <a:pt x="21236" y="21525"/>
                  <a:pt x="21304" y="21449"/>
                  <a:pt x="21357" y="21367"/>
                </a:cubicBezTo>
                <a:cubicBezTo>
                  <a:pt x="21600" y="21045"/>
                  <a:pt x="21600" y="20560"/>
                  <a:pt x="21600" y="19753"/>
                </a:cubicBezTo>
                <a:lnTo>
                  <a:pt x="21600" y="2667"/>
                </a:lnTo>
                <a:cubicBezTo>
                  <a:pt x="21600" y="1860"/>
                  <a:pt x="21600" y="1377"/>
                  <a:pt x="21357" y="1054"/>
                </a:cubicBezTo>
                <a:cubicBezTo>
                  <a:pt x="21052" y="589"/>
                  <a:pt x="20392" y="222"/>
                  <a:pt x="19553" y="53"/>
                </a:cubicBezTo>
                <a:cubicBezTo>
                  <a:pt x="19463" y="32"/>
                  <a:pt x="19363" y="15"/>
                  <a:pt x="19258" y="0"/>
                </a:cubicBezTo>
                <a:lnTo>
                  <a:pt x="2342" y="0"/>
                </a:ln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aaron-boris-VxbMTmtRG5Q-unsplash.jpg" descr="aaron-boris-VxbMTmtRG5Q-unsplash.jpg"/>
          <p:cNvPicPr>
            <a:picLocks noChangeAspect="1"/>
          </p:cNvPicPr>
          <p:nvPr/>
        </p:nvPicPr>
        <p:blipFill>
          <a:blip r:embed="rId2">
            <a:extLst/>
          </a:blip>
          <a:srcRect l="2003" t="28984" r="49692" b="28984"/>
          <a:stretch>
            <a:fillRect/>
          </a:stretch>
        </p:blipFill>
        <p:spPr>
          <a:xfrm>
            <a:off x="-16272" y="-35521"/>
            <a:ext cx="24416447" cy="13786958"/>
          </a:xfrm>
          <a:prstGeom prst="rect">
            <a:avLst/>
          </a:prstGeom>
          <a:ln w="12700">
            <a:miter lim="400000"/>
          </a:ln>
        </p:spPr>
      </p:pic>
      <p:pic>
        <p:nvPicPr>
          <p:cNvPr id="273" name="7.jpg" descr="7.jpg"/>
          <p:cNvPicPr>
            <a:picLocks noChangeAspect="1"/>
          </p:cNvPicPr>
          <p:nvPr/>
        </p:nvPicPr>
        <p:blipFill>
          <a:blip r:embed="rId3">
            <a:extLst/>
          </a:blip>
          <a:srcRect l="932" t="407" r="0" b="0"/>
          <a:stretch>
            <a:fillRect/>
          </a:stretch>
        </p:blipFill>
        <p:spPr>
          <a:xfrm>
            <a:off x="3902912" y="512365"/>
            <a:ext cx="7101197" cy="126912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4974" y="0"/>
                </a:moveTo>
                <a:cubicBezTo>
                  <a:pt x="3514" y="0"/>
                  <a:pt x="2638" y="0"/>
                  <a:pt x="2055" y="136"/>
                </a:cubicBezTo>
                <a:cubicBezTo>
                  <a:pt x="1213" y="308"/>
                  <a:pt x="550" y="679"/>
                  <a:pt x="244" y="1150"/>
                </a:cubicBezTo>
                <a:cubicBezTo>
                  <a:pt x="0" y="1476"/>
                  <a:pt x="0" y="1966"/>
                  <a:pt x="0" y="2783"/>
                </a:cubicBezTo>
                <a:lnTo>
                  <a:pt x="0" y="18911"/>
                </a:lnTo>
                <a:cubicBezTo>
                  <a:pt x="0" y="19728"/>
                  <a:pt x="0" y="20218"/>
                  <a:pt x="244" y="20545"/>
                </a:cubicBezTo>
                <a:cubicBezTo>
                  <a:pt x="550" y="21016"/>
                  <a:pt x="1213" y="21387"/>
                  <a:pt x="2055" y="21558"/>
                </a:cubicBezTo>
                <a:cubicBezTo>
                  <a:pt x="2122" y="21574"/>
                  <a:pt x="2195" y="21588"/>
                  <a:pt x="2271" y="21600"/>
                </a:cubicBezTo>
                <a:lnTo>
                  <a:pt x="19421" y="21600"/>
                </a:lnTo>
                <a:cubicBezTo>
                  <a:pt x="19497" y="21588"/>
                  <a:pt x="19569" y="21574"/>
                  <a:pt x="19637" y="21558"/>
                </a:cubicBezTo>
                <a:cubicBezTo>
                  <a:pt x="20479" y="21387"/>
                  <a:pt x="21143" y="21016"/>
                  <a:pt x="21449" y="20545"/>
                </a:cubicBezTo>
                <a:cubicBezTo>
                  <a:pt x="21519" y="20451"/>
                  <a:pt x="21564" y="20338"/>
                  <a:pt x="21600" y="20213"/>
                </a:cubicBezTo>
                <a:lnTo>
                  <a:pt x="21600" y="1481"/>
                </a:lnTo>
                <a:cubicBezTo>
                  <a:pt x="21564" y="1356"/>
                  <a:pt x="21519" y="1244"/>
                  <a:pt x="21449" y="1150"/>
                </a:cubicBezTo>
                <a:cubicBezTo>
                  <a:pt x="21143" y="679"/>
                  <a:pt x="20479" y="308"/>
                  <a:pt x="19637" y="136"/>
                </a:cubicBezTo>
                <a:cubicBezTo>
                  <a:pt x="19053" y="0"/>
                  <a:pt x="18178" y="0"/>
                  <a:pt x="16718" y="0"/>
                </a:cubicBezTo>
                <a:lnTo>
                  <a:pt x="4974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274" name="8.jpg" descr="8.jpg"/>
          <p:cNvPicPr>
            <a:picLocks noChangeAspect="1"/>
          </p:cNvPicPr>
          <p:nvPr/>
        </p:nvPicPr>
        <p:blipFill>
          <a:blip r:embed="rId4">
            <a:extLst/>
          </a:blip>
          <a:srcRect l="107" t="20" r="120" b="2082"/>
          <a:stretch>
            <a:fillRect/>
          </a:stretch>
        </p:blipFill>
        <p:spPr>
          <a:xfrm>
            <a:off x="12608170" y="512365"/>
            <a:ext cx="7275513" cy="12691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4953" y="0"/>
                </a:moveTo>
                <a:cubicBezTo>
                  <a:pt x="3500" y="0"/>
                  <a:pt x="2627" y="0"/>
                  <a:pt x="2045" y="139"/>
                </a:cubicBezTo>
                <a:cubicBezTo>
                  <a:pt x="1207" y="314"/>
                  <a:pt x="548" y="692"/>
                  <a:pt x="243" y="1173"/>
                </a:cubicBezTo>
                <a:cubicBezTo>
                  <a:pt x="0" y="1506"/>
                  <a:pt x="0" y="2006"/>
                  <a:pt x="0" y="2840"/>
                </a:cubicBezTo>
                <a:lnTo>
                  <a:pt x="0" y="18760"/>
                </a:lnTo>
                <a:cubicBezTo>
                  <a:pt x="0" y="19594"/>
                  <a:pt x="0" y="20093"/>
                  <a:pt x="243" y="20427"/>
                </a:cubicBezTo>
                <a:cubicBezTo>
                  <a:pt x="548" y="20907"/>
                  <a:pt x="1207" y="21286"/>
                  <a:pt x="2045" y="21461"/>
                </a:cubicBezTo>
                <a:cubicBezTo>
                  <a:pt x="2627" y="21600"/>
                  <a:pt x="3500" y="21600"/>
                  <a:pt x="4953" y="21600"/>
                </a:cubicBezTo>
                <a:lnTo>
                  <a:pt x="16648" y="21600"/>
                </a:lnTo>
                <a:cubicBezTo>
                  <a:pt x="18101" y="21600"/>
                  <a:pt x="18973" y="21600"/>
                  <a:pt x="19555" y="21461"/>
                </a:cubicBezTo>
                <a:cubicBezTo>
                  <a:pt x="20393" y="21286"/>
                  <a:pt x="21052" y="20907"/>
                  <a:pt x="21357" y="20427"/>
                </a:cubicBezTo>
                <a:cubicBezTo>
                  <a:pt x="21600" y="20093"/>
                  <a:pt x="21600" y="19594"/>
                  <a:pt x="21600" y="18760"/>
                </a:cubicBezTo>
                <a:lnTo>
                  <a:pt x="21600" y="2840"/>
                </a:lnTo>
                <a:cubicBezTo>
                  <a:pt x="21600" y="2006"/>
                  <a:pt x="21600" y="1506"/>
                  <a:pt x="21357" y="1173"/>
                </a:cubicBezTo>
                <a:cubicBezTo>
                  <a:pt x="21052" y="692"/>
                  <a:pt x="20393" y="314"/>
                  <a:pt x="19555" y="139"/>
                </a:cubicBezTo>
                <a:cubicBezTo>
                  <a:pt x="18973" y="0"/>
                  <a:pt x="18101" y="0"/>
                  <a:pt x="16648" y="0"/>
                </a:cubicBezTo>
                <a:lnTo>
                  <a:pt x="4953" y="0"/>
                </a:ln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aaron-boris-VxbMTmtRG5Q-unsplash.jpg" descr="aaron-boris-VxbMTmtRG5Q-unsplash.jpg"/>
          <p:cNvPicPr>
            <a:picLocks noChangeAspect="1"/>
          </p:cNvPicPr>
          <p:nvPr/>
        </p:nvPicPr>
        <p:blipFill>
          <a:blip r:embed="rId2">
            <a:extLst/>
          </a:blip>
          <a:srcRect l="5747" t="0" r="31260" b="45200"/>
          <a:stretch>
            <a:fillRect/>
          </a:stretch>
        </p:blipFill>
        <p:spPr>
          <a:xfrm>
            <a:off x="-63244" y="-57985"/>
            <a:ext cx="24510488" cy="13836991"/>
          </a:xfrm>
          <a:prstGeom prst="rect">
            <a:avLst/>
          </a:prstGeom>
          <a:ln w="12700">
            <a:miter lim="400000"/>
          </a:ln>
        </p:spPr>
      </p:pic>
      <p:sp>
        <p:nvSpPr>
          <p:cNvPr id="277" name="Публикация в формате карточек для корпоративного…"/>
          <p:cNvSpPr txBox="1"/>
          <p:nvPr/>
        </p:nvSpPr>
        <p:spPr>
          <a:xfrm>
            <a:off x="1540505" y="1199075"/>
            <a:ext cx="14884180" cy="1295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355600">
              <a:defRPr sz="4000">
                <a:solidFill>
                  <a:srgbClr val="D74640"/>
                </a:solidFill>
                <a:latin typeface="Tenor Sans"/>
                <a:ea typeface="Tenor Sans"/>
                <a:cs typeface="Tenor Sans"/>
                <a:sym typeface="Tenor Sans"/>
              </a:defRPr>
            </a:pPr>
            <a:r>
              <a:t>Публикация в формате карточек для корпоративного</a:t>
            </a:r>
          </a:p>
          <a:p>
            <a:pPr algn="l" defTabSz="355600">
              <a:defRPr sz="4000">
                <a:solidFill>
                  <a:srgbClr val="D74640"/>
                </a:solidFill>
                <a:latin typeface="Tenor Sans"/>
                <a:ea typeface="Tenor Sans"/>
                <a:cs typeface="Tenor Sans"/>
                <a:sym typeface="Tenor Sans"/>
              </a:defRPr>
            </a:pPr>
            <a:r>
              <a:t>TG-канала ко Дню победы</a:t>
            </a:r>
          </a:p>
        </p:txBody>
      </p:sp>
      <p:pic>
        <p:nvPicPr>
          <p:cNvPr id="278" name="JPO8AYN5c7eo-KKXRWyZxAh4GgqnwLRsPUvNtomH6BoHYY79eQFR9JRo0DXxq-PVSt2ubwlvATuBSBcNWE4WK3xvNP3AqAkpnwmk9kjihnYjKTpeSALUjRC5GAJ5l-U3SIBM-TrRiSQbXPRalhmd-PeNPVo8qv4YMzr33s9g4EAhxpbARftxjzthaw.jpg" descr="JPO8AYN5c7eo-KKXRWyZxAh4GgqnwLRsPUvNtomH6BoHYY79eQFR9JRo0DXxq-PVSt2ubwlvATuBSBcNWE4WK3xvNP3AqAkpnwmk9kjihnYjKTpeSALUjRC5GAJ5l-U3SIBM-TrRiSQbXPRalhmd-PeNPVo8qv4YMzr33s9g4EAhxpbARftxjzthaw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40505" y="2942811"/>
            <a:ext cx="5457827" cy="9702803"/>
          </a:xfrm>
          <a:prstGeom prst="rect">
            <a:avLst/>
          </a:prstGeom>
          <a:ln w="12700">
            <a:miter lim="400000"/>
          </a:ln>
        </p:spPr>
      </p:pic>
      <p:sp>
        <p:nvSpPr>
          <p:cNvPr id="279" name="Я попросила коллег рассказать истории родных, которые не только прошли войну, но и просто пережили эти тяжелые времена, даже если не служили.…"/>
          <p:cNvSpPr txBox="1"/>
          <p:nvPr/>
        </p:nvSpPr>
        <p:spPr>
          <a:xfrm>
            <a:off x="7635531" y="3015202"/>
            <a:ext cx="12527364" cy="95580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355600">
              <a:lnSpc>
                <a:spcPct val="110000"/>
              </a:lnSpc>
              <a:defRPr sz="2600">
                <a:solidFill>
                  <a:srgbClr val="E6CAC5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pPr>
            <a:r>
              <a:t>Я попросила коллег </a:t>
            </a:r>
            <a:r>
              <a:rPr>
                <a:latin typeface="Roboto Bold"/>
                <a:ea typeface="Roboto Bold"/>
                <a:cs typeface="Roboto Bold"/>
                <a:sym typeface="Roboto Bold"/>
              </a:rPr>
              <a:t>рассказать истории родных</a:t>
            </a:r>
            <a:r>
              <a:t>, которые не только прошли войну, но и просто пережили эти тяжелые времена, даже если не служили.</a:t>
            </a:r>
          </a:p>
          <a:p>
            <a:pPr algn="l" defTabSz="355600">
              <a:lnSpc>
                <a:spcPct val="110000"/>
              </a:lnSpc>
              <a:defRPr sz="2600">
                <a:solidFill>
                  <a:srgbClr val="E6CAC5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pPr>
            <a:r>
              <a:t>Оказалось, что в некоторых семьях такая информация вообще не сохранилась. Кто-то с удовольствием поделился своими историями, </a:t>
            </a:r>
          </a:p>
          <a:p>
            <a:pPr algn="l" defTabSz="355600">
              <a:lnSpc>
                <a:spcPct val="110000"/>
              </a:lnSpc>
              <a:defRPr sz="2600">
                <a:solidFill>
                  <a:srgbClr val="E6CAC5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pPr>
            <a:r>
              <a:t>а многих публикация подтолкнула к тому, чтобы порасспрашивать близких </a:t>
            </a:r>
          </a:p>
          <a:p>
            <a:pPr algn="l" defTabSz="355600">
              <a:lnSpc>
                <a:spcPct val="110000"/>
              </a:lnSpc>
              <a:defRPr sz="2600">
                <a:solidFill>
                  <a:srgbClr val="E6CAC5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pPr>
            <a:r>
              <a:t>и даже сделать запросы в архивы.</a:t>
            </a:r>
          </a:p>
          <a:p>
            <a:pPr algn="l" defTabSz="355600">
              <a:lnSpc>
                <a:spcPct val="110000"/>
              </a:lnSpc>
              <a:defRPr sz="2600">
                <a:solidFill>
                  <a:srgbClr val="E6CAC5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pPr>
          </a:p>
          <a:p>
            <a:pPr algn="l" defTabSz="355600">
              <a:lnSpc>
                <a:spcPct val="110000"/>
              </a:lnSpc>
              <a:defRPr sz="2600">
                <a:solidFill>
                  <a:srgbClr val="E6CAC5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pPr>
            <a:r>
              <a:t>Я приняла решение подавать рассказы от первого лица, чтобы усилить эмоциональное вовлечение и приблизить героев к нам: как будто каждый </a:t>
            </a:r>
          </a:p>
          <a:p>
            <a:pPr algn="l" defTabSz="355600">
              <a:lnSpc>
                <a:spcPct val="110000"/>
              </a:lnSpc>
              <a:defRPr sz="2600">
                <a:solidFill>
                  <a:srgbClr val="E6CAC5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pPr>
            <a:r>
              <a:t>из них сам говорит с читателем.</a:t>
            </a:r>
          </a:p>
          <a:p>
            <a:pPr algn="l" defTabSz="355600">
              <a:lnSpc>
                <a:spcPct val="110000"/>
              </a:lnSpc>
              <a:defRPr sz="2600">
                <a:solidFill>
                  <a:srgbClr val="E6CAC5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pPr>
          </a:p>
          <a:p>
            <a:pPr algn="l" defTabSz="355600">
              <a:lnSpc>
                <a:spcPct val="110000"/>
              </a:lnSpc>
              <a:defRPr sz="2600">
                <a:solidFill>
                  <a:srgbClr val="E6CAC5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pPr>
            <a:r>
              <a:t>Мы с дизайнером выбрали шрифт, максимально похожий на шрифт телеграмм, и винтажное оформление с засушенными цветами. Для </a:t>
            </a:r>
          </a:p>
          <a:p>
            <a:pPr algn="l" defTabSz="355600">
              <a:lnSpc>
                <a:spcPct val="110000"/>
              </a:lnSpc>
              <a:defRPr sz="2600">
                <a:solidFill>
                  <a:srgbClr val="E6CAC5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pPr>
            <a:r>
              <a:t>карточек родных одного человека брали один цвет, чтобы объединить рассказы.</a:t>
            </a:r>
          </a:p>
          <a:p>
            <a:pPr algn="l" defTabSz="355600">
              <a:lnSpc>
                <a:spcPct val="110000"/>
              </a:lnSpc>
              <a:defRPr sz="2600">
                <a:solidFill>
                  <a:srgbClr val="E6CAC5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pPr>
          </a:p>
          <a:p>
            <a:pPr algn="l" defTabSz="355600">
              <a:lnSpc>
                <a:spcPct val="110000"/>
              </a:lnSpc>
              <a:defRPr sz="2600">
                <a:solidFill>
                  <a:srgbClr val="E6CAC5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pPr>
            <a:r>
              <a:rPr>
                <a:latin typeface="Roboto Bold"/>
                <a:ea typeface="Roboto Bold"/>
                <a:cs typeface="Roboto Bold"/>
                <a:sym typeface="Roboto Bold"/>
              </a:rPr>
              <a:t>Коллегам формат очень понравился</a:t>
            </a:r>
            <a:r>
              <a:t>: поздравление получилось </a:t>
            </a:r>
          </a:p>
          <a:p>
            <a:pPr algn="l" defTabSz="355600">
              <a:lnSpc>
                <a:spcPct val="110000"/>
              </a:lnSpc>
              <a:defRPr sz="2600">
                <a:solidFill>
                  <a:srgbClr val="E6CAC5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pPr>
            <a:r>
              <a:t>личным, мы больше узнали друг о друге, много обсуждали военное </a:t>
            </a:r>
          </a:p>
          <a:p>
            <a:pPr algn="l" defTabSz="355600">
              <a:lnSpc>
                <a:spcPct val="110000"/>
              </a:lnSpc>
              <a:defRPr sz="2600">
                <a:solidFill>
                  <a:srgbClr val="E6CAC5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pPr>
            <a:r>
              <a:t>время и родных.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aaron-boris-VxbMTmtRG5Q-unsplash.jpg" descr="aaron-boris-VxbMTmtRG5Q-unsplash.jpg"/>
          <p:cNvPicPr>
            <a:picLocks noChangeAspect="1"/>
          </p:cNvPicPr>
          <p:nvPr/>
        </p:nvPicPr>
        <p:blipFill>
          <a:blip r:embed="rId2">
            <a:extLst/>
          </a:blip>
          <a:srcRect l="2003" t="28984" r="49692" b="28984"/>
          <a:stretch>
            <a:fillRect/>
          </a:stretch>
        </p:blipFill>
        <p:spPr>
          <a:xfrm>
            <a:off x="-61734" y="-35479"/>
            <a:ext cx="24416447" cy="13786958"/>
          </a:xfrm>
          <a:prstGeom prst="rect">
            <a:avLst/>
          </a:prstGeom>
          <a:ln w="12700">
            <a:miter lim="400000"/>
          </a:ln>
        </p:spPr>
      </p:pic>
      <p:pic>
        <p:nvPicPr>
          <p:cNvPr id="282" name="yy00GBWozgt45ez9g5c-sUIthqQV1ut0JhW-Wldtk1TCHB6KHdE6jHXaDTZrhUfhHcrarb3ut1bqaYND0rjs3g79tjxkdHXQipSNyUlr-4T2FUCvfMnaK4QnqgK2Ftqrcn0tzctVXZ8Ah4X_wc5TCezux5uJ9MaZyiKcXmzxFRXo-QvWacMGdPpCKQ.jpg" descr="yy00GBWozgt45ez9g5c-sUIthqQV1ut0JhW-Wldtk1TCHB6KHdE6jHXaDTZrhUfhHcrarb3ut1bqaYND0rjs3g79tjxkdHXQipSNyUlr-4T2FUCvfMnaK4QnqgK2Ftqrcn0tzctVXZ8Ah4X_wc5TCezux5uJ9MaZyiKcXmzxFRXo-QvWacMGdPpCKQ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34753" y="1173500"/>
            <a:ext cx="6395063" cy="11369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83" name="NRqkqmdenYCT2Ek9kiDPqxHeqwow3LMVJ7UF9YBUIiLUEGLH9IJZCmHjiOi2-NUI7f0EBnW9YqWmfVunta4A4s2JMQgoA5o0zqb5Eppg879LS2DPnpx2HZJol5aMXG1j9JeHas5fm52CL0n1BlrnBEbewZThxOhf_co8Mx24LmECYeIFDyNYL2NCDw.jpg" descr="NRqkqmdenYCT2Ek9kiDPqxHeqwow3LMVJ7UF9YBUIiLUEGLH9IJZCmHjiOi2-NUI7f0EBnW9YqWmfVunta4A4s2JMQgoA5o0zqb5Eppg879LS2DPnpx2HZJol5aMXG1j9JeHas5fm52CL0n1BlrnBEbewZThxOhf_co8Mx24LmECYeIFDyNYL2NCDw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994468" y="1173500"/>
            <a:ext cx="6395063" cy="11369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84" name="Oukajv383NzWAjVoEUnscohzbUn1cDSVFQqaFoY8UAOopf-dC7s9scR887QxR0J2JmrE81B4CmLyr2cp9fjloVoW07edNBpngnv6wSJ9vW-2Lpdfvj589zLjy69TJtwCC2ndAGGMUv3slKVGYx5D6rzpsYxJZyWQt2lzt7e-5Uvnb8_0d-_k-O8CVg.jpg" descr="Oukajv383NzWAjVoEUnscohzbUn1cDSVFQqaFoY8UAOopf-dC7s9scR887QxR0J2JmrE81B4CmLyr2cp9fjloVoW07edNBpngnv6wSJ9vW-2Lpdfvj589zLjy69TJtwCC2ndAGGMUv3slKVGYx5D6rzpsYxJZyWQt2lzt7e-5Uvnb8_0d-_k-O8CVg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554184" y="1173500"/>
            <a:ext cx="6395063" cy="11369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aaron-boris-VxbMTmtRG5Q-unsplash.jpg" descr="aaron-boris-VxbMTmtRG5Q-unsplash.jpg"/>
          <p:cNvPicPr>
            <a:picLocks noChangeAspect="1"/>
          </p:cNvPicPr>
          <p:nvPr/>
        </p:nvPicPr>
        <p:blipFill>
          <a:blip r:embed="rId2">
            <a:extLst/>
          </a:blip>
          <a:srcRect l="2003" t="28984" r="49692" b="28984"/>
          <a:stretch>
            <a:fillRect/>
          </a:stretch>
        </p:blipFill>
        <p:spPr>
          <a:xfrm>
            <a:off x="-16272" y="-35521"/>
            <a:ext cx="24416447" cy="1378695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91" name="Сгруппировать"/>
          <p:cNvGrpSpPr/>
          <p:nvPr/>
        </p:nvGrpSpPr>
        <p:grpSpPr>
          <a:xfrm>
            <a:off x="528471" y="1460222"/>
            <a:ext cx="23479786" cy="9872869"/>
            <a:chOff x="0" y="0"/>
            <a:chExt cx="23479784" cy="9872868"/>
          </a:xfrm>
        </p:grpSpPr>
        <p:pic>
          <p:nvPicPr>
            <p:cNvPr id="287" name="4.jpg" descr="4.jp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5553489" cy="987286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88" name="5.jpg" descr="5.jp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5993165" y="0"/>
              <a:ext cx="5553490" cy="987286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89" name="6.jpg" descr="6.jp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1986331" y="0"/>
              <a:ext cx="5553490" cy="987286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90" name="7.jpg" descr="7.jp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7926296" y="0"/>
              <a:ext cx="5553489" cy="987286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Я работаю главредом в диджитале, мне интересно закрывать задачи бизнеса вместе…"/>
          <p:cNvSpPr txBox="1"/>
          <p:nvPr/>
        </p:nvSpPr>
        <p:spPr>
          <a:xfrm>
            <a:off x="9037240" y="7208869"/>
            <a:ext cx="8703174" cy="4559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3000">
                <a:solidFill>
                  <a:srgbClr val="E6CAC5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pPr>
            <a:r>
              <a:t>Я работаю главредом в диджитале, мне интересно закрывать задачи бизнеса вместе </a:t>
            </a:r>
          </a:p>
          <a:p>
            <a:pPr algn="l">
              <a:defRPr sz="3000">
                <a:solidFill>
                  <a:srgbClr val="E6CAC5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pPr>
            <a:r>
              <a:t>с маркетологами и пиар-специалистами.</a:t>
            </a:r>
          </a:p>
          <a:p>
            <a:pPr algn="l">
              <a:defRPr sz="3000">
                <a:solidFill>
                  <a:srgbClr val="E6CAC5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pPr>
          </a:p>
          <a:p>
            <a:pPr algn="l">
              <a:defRPr sz="3000">
                <a:solidFill>
                  <a:srgbClr val="E6CAC5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pPr>
            <a:r>
              <a:t>Ниже — небольшая часть моих работ, которые не закрыты NDA. </a:t>
            </a:r>
          </a:p>
          <a:p>
            <a:pPr algn="l">
              <a:defRPr sz="3000">
                <a:solidFill>
                  <a:srgbClr val="E6CAC5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pPr>
          </a:p>
          <a:p>
            <a:pPr algn="l">
              <a:defRPr sz="3000">
                <a:solidFill>
                  <a:srgbClr val="E6CAC5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pPr>
            <a:r>
              <a:t>Приятно познакомиться!</a:t>
            </a:r>
          </a:p>
        </p:txBody>
      </p:sp>
      <p:sp>
        <p:nvSpPr>
          <p:cNvPr id="159" name="Привет! Меня зовут Марина."/>
          <p:cNvSpPr txBox="1"/>
          <p:nvPr/>
        </p:nvSpPr>
        <p:spPr>
          <a:xfrm>
            <a:off x="1600806" y="1101768"/>
            <a:ext cx="11531149" cy="99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6000">
                <a:solidFill>
                  <a:srgbClr val="D74640"/>
                </a:solidFill>
                <a:latin typeface="Tenor Sans"/>
                <a:ea typeface="Tenor Sans"/>
                <a:cs typeface="Tenor Sans"/>
                <a:sym typeface="Tenor Sans"/>
              </a:defRPr>
            </a:lvl1pPr>
          </a:lstStyle>
          <a:p>
            <a:pPr/>
            <a:r>
              <a:t>Привет! Меня зовут Марина.</a:t>
            </a:r>
          </a:p>
        </p:txBody>
      </p:sp>
      <p:pic>
        <p:nvPicPr>
          <p:cNvPr id="160" name="2022-10-02 14.25.27.jpg" descr="2022-10-02 14.25.27.jpg"/>
          <p:cNvPicPr>
            <a:picLocks noChangeAspect="1"/>
          </p:cNvPicPr>
          <p:nvPr/>
        </p:nvPicPr>
        <p:blipFill>
          <a:blip r:embed="rId3">
            <a:extLst/>
          </a:blip>
          <a:srcRect l="134" t="0" r="134" b="0"/>
          <a:stretch>
            <a:fillRect/>
          </a:stretch>
        </p:blipFill>
        <p:spPr>
          <a:xfrm>
            <a:off x="1624260" y="2909504"/>
            <a:ext cx="6936185" cy="92829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384" y="0"/>
                </a:moveTo>
                <a:cubicBezTo>
                  <a:pt x="1864" y="5"/>
                  <a:pt x="1456" y="20"/>
                  <a:pt x="1200" y="100"/>
                </a:cubicBezTo>
                <a:cubicBezTo>
                  <a:pt x="709" y="233"/>
                  <a:pt x="321" y="523"/>
                  <a:pt x="142" y="890"/>
                </a:cubicBezTo>
                <a:cubicBezTo>
                  <a:pt x="0" y="1145"/>
                  <a:pt x="0" y="1528"/>
                  <a:pt x="0" y="2165"/>
                </a:cubicBezTo>
                <a:lnTo>
                  <a:pt x="0" y="19435"/>
                </a:lnTo>
                <a:cubicBezTo>
                  <a:pt x="0" y="20072"/>
                  <a:pt x="0" y="20455"/>
                  <a:pt x="142" y="20710"/>
                </a:cubicBezTo>
                <a:cubicBezTo>
                  <a:pt x="321" y="21077"/>
                  <a:pt x="709" y="21367"/>
                  <a:pt x="1200" y="21500"/>
                </a:cubicBezTo>
                <a:cubicBezTo>
                  <a:pt x="1456" y="21580"/>
                  <a:pt x="1864" y="21595"/>
                  <a:pt x="2384" y="21600"/>
                </a:cubicBezTo>
                <a:lnTo>
                  <a:pt x="19217" y="21600"/>
                </a:lnTo>
                <a:cubicBezTo>
                  <a:pt x="19736" y="21595"/>
                  <a:pt x="20144" y="21580"/>
                  <a:pt x="20400" y="21500"/>
                </a:cubicBezTo>
                <a:cubicBezTo>
                  <a:pt x="20891" y="21367"/>
                  <a:pt x="21279" y="21077"/>
                  <a:pt x="21458" y="20710"/>
                </a:cubicBezTo>
                <a:cubicBezTo>
                  <a:pt x="21600" y="20455"/>
                  <a:pt x="21600" y="20072"/>
                  <a:pt x="21600" y="19435"/>
                </a:cubicBezTo>
                <a:lnTo>
                  <a:pt x="21600" y="2165"/>
                </a:lnTo>
                <a:cubicBezTo>
                  <a:pt x="21600" y="1528"/>
                  <a:pt x="21600" y="1145"/>
                  <a:pt x="21458" y="890"/>
                </a:cubicBezTo>
                <a:cubicBezTo>
                  <a:pt x="21279" y="523"/>
                  <a:pt x="20891" y="233"/>
                  <a:pt x="20400" y="100"/>
                </a:cubicBezTo>
                <a:cubicBezTo>
                  <a:pt x="20144" y="20"/>
                  <a:pt x="19736" y="5"/>
                  <a:pt x="19217" y="0"/>
                </a:cubicBezTo>
                <a:lnTo>
                  <a:pt x="2384" y="0"/>
                </a:ln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" name="aaron-boris-VxbMTmtRG5Q-unsplash.jpg" descr="aaron-boris-VxbMTmtRG5Q-unsplash.jpg"/>
          <p:cNvPicPr>
            <a:picLocks noChangeAspect="1"/>
          </p:cNvPicPr>
          <p:nvPr/>
        </p:nvPicPr>
        <p:blipFill>
          <a:blip r:embed="rId2">
            <a:extLst/>
          </a:blip>
          <a:srcRect l="2003" t="28984" r="49692" b="28984"/>
          <a:stretch>
            <a:fillRect/>
          </a:stretch>
        </p:blipFill>
        <p:spPr>
          <a:xfrm>
            <a:off x="-61734" y="-35479"/>
            <a:ext cx="24416447" cy="1378695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98" name="Сгруппировать"/>
          <p:cNvGrpSpPr/>
          <p:nvPr/>
        </p:nvGrpSpPr>
        <p:grpSpPr>
          <a:xfrm>
            <a:off x="510156" y="1419905"/>
            <a:ext cx="23308572" cy="9876612"/>
            <a:chOff x="0" y="0"/>
            <a:chExt cx="23308570" cy="9876611"/>
          </a:xfrm>
        </p:grpSpPr>
        <p:pic>
          <p:nvPicPr>
            <p:cNvPr id="294" name="1.jpg" descr="1.jp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5555594" cy="987661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95" name="2.jpg" descr="2.jp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5917658" y="0"/>
              <a:ext cx="5555595" cy="987661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96" name="3.jpg" descr="3.jp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1835317" y="0"/>
              <a:ext cx="5555595" cy="987661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97" name="4.jpg" descr="4.jp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7752976" y="0"/>
              <a:ext cx="5555595" cy="987661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" name="aaron-boris-VxbMTmtRG5Q-unsplash.jpg" descr="aaron-boris-VxbMTmtRG5Q-unsplash.jpg"/>
          <p:cNvPicPr>
            <a:picLocks noChangeAspect="1"/>
          </p:cNvPicPr>
          <p:nvPr/>
        </p:nvPicPr>
        <p:blipFill>
          <a:blip r:embed="rId2">
            <a:extLst/>
          </a:blip>
          <a:srcRect l="5747" t="0" r="31260" b="45200"/>
          <a:stretch>
            <a:fillRect/>
          </a:stretch>
        </p:blipFill>
        <p:spPr>
          <a:xfrm>
            <a:off x="-63302" y="-60571"/>
            <a:ext cx="24510488" cy="13836991"/>
          </a:xfrm>
          <a:prstGeom prst="rect">
            <a:avLst/>
          </a:prstGeom>
          <a:ln w="12700">
            <a:miter lim="400000"/>
          </a:ln>
        </p:spPr>
      </p:pic>
      <p:sp>
        <p:nvSpPr>
          <p:cNvPr id="301" name="Посты для известного московского паба Black Swan Pub&amp;Shop"/>
          <p:cNvSpPr txBox="1"/>
          <p:nvPr/>
        </p:nvSpPr>
        <p:spPr>
          <a:xfrm>
            <a:off x="1514293" y="1269885"/>
            <a:ext cx="16137129" cy="698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355600">
              <a:defRPr sz="4000">
                <a:solidFill>
                  <a:srgbClr val="D74640"/>
                </a:solidFill>
                <a:latin typeface="Tenor Sans"/>
                <a:ea typeface="Tenor Sans"/>
                <a:cs typeface="Tenor Sans"/>
                <a:sym typeface="Tenor Sans"/>
              </a:defRPr>
            </a:lvl1pPr>
          </a:lstStyle>
          <a:p>
            <a:pPr/>
            <a:r>
              <a:t>Посты для известного московского паба Black Swan Pub&amp;Shop</a:t>
            </a:r>
          </a:p>
        </p:txBody>
      </p:sp>
      <p:sp>
        <p:nvSpPr>
          <p:cNvPr id="302" name="Емкие тексты на легком TOV’е, допускающие художественность."/>
          <p:cNvSpPr txBox="1"/>
          <p:nvPr/>
        </p:nvSpPr>
        <p:spPr>
          <a:xfrm>
            <a:off x="1516301" y="2201995"/>
            <a:ext cx="11854235" cy="596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355600">
              <a:lnSpc>
                <a:spcPct val="110000"/>
              </a:lnSpc>
              <a:defRPr sz="3000">
                <a:solidFill>
                  <a:srgbClr val="E6CAC5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1pPr>
          </a:lstStyle>
          <a:p>
            <a:pPr/>
            <a:r>
              <a:t>Емкие тексты на легком TOV’е, допускающие художественность.</a:t>
            </a:r>
          </a:p>
        </p:txBody>
      </p:sp>
      <p:sp>
        <p:nvSpPr>
          <p:cNvPr id="303" name="ДЮАРС ХАЙ"/>
          <p:cNvSpPr/>
          <p:nvPr/>
        </p:nvSpPr>
        <p:spPr>
          <a:xfrm>
            <a:off x="1547686" y="5011939"/>
            <a:ext cx="3889665" cy="1129666"/>
          </a:xfrm>
          <a:prstGeom prst="roundRect">
            <a:avLst>
              <a:gd name="adj" fmla="val 23456"/>
            </a:avLst>
          </a:prstGeom>
          <a:solidFill>
            <a:srgbClr val="EF8F73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355600">
              <a:lnSpc>
                <a:spcPct val="110000"/>
              </a:lnSpc>
              <a:defRPr sz="3000" u="sng">
                <a:solidFill>
                  <a:srgbClr val="2B2B2B"/>
                </a:solidFill>
                <a:latin typeface="Roboto Regular"/>
                <a:ea typeface="Roboto Regular"/>
                <a:cs typeface="Roboto Regular"/>
                <a:sym typeface="Roboto Regular"/>
                <a:hlinkClick r:id="rId3" invalidUrl="" action="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" tgtFrame="" tooltip="" history="1" highlightClick="0" endSnd="0"/>
              </a:rPr>
              <a:t>ДЮАРС ХАЙ</a:t>
            </a:r>
          </a:p>
        </p:txBody>
      </p:sp>
      <p:sp>
        <p:nvSpPr>
          <p:cNvPr id="304" name="PAPER PLANE"/>
          <p:cNvSpPr/>
          <p:nvPr/>
        </p:nvSpPr>
        <p:spPr>
          <a:xfrm>
            <a:off x="1547686" y="7572816"/>
            <a:ext cx="3889665" cy="1129666"/>
          </a:xfrm>
          <a:prstGeom prst="roundRect">
            <a:avLst>
              <a:gd name="adj" fmla="val 23456"/>
            </a:avLst>
          </a:prstGeom>
          <a:solidFill>
            <a:srgbClr val="EF8F73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355600">
              <a:lnSpc>
                <a:spcPct val="110000"/>
              </a:lnSpc>
              <a:defRPr sz="3000" u="sng">
                <a:solidFill>
                  <a:srgbClr val="2B2B2B"/>
                </a:solidFill>
                <a:latin typeface="Roboto Regular"/>
                <a:ea typeface="Roboto Regular"/>
                <a:cs typeface="Roboto Regular"/>
                <a:sym typeface="Roboto Regular"/>
                <a:hlinkClick r:id="rId4" invalidUrl="" action="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4" invalidUrl="" action="" tgtFrame="" tooltip="" history="1" highlightClick="0" endSnd="0"/>
              </a:rPr>
              <a:t>PAPER PLANE</a:t>
            </a:r>
          </a:p>
        </p:txBody>
      </p:sp>
      <p:sp>
        <p:nvSpPr>
          <p:cNvPr id="305" name="ХЕЛЛОУИН"/>
          <p:cNvSpPr/>
          <p:nvPr/>
        </p:nvSpPr>
        <p:spPr>
          <a:xfrm>
            <a:off x="6474590" y="5011939"/>
            <a:ext cx="3889665" cy="1129666"/>
          </a:xfrm>
          <a:prstGeom prst="roundRect">
            <a:avLst>
              <a:gd name="adj" fmla="val 23456"/>
            </a:avLst>
          </a:prstGeom>
          <a:solidFill>
            <a:srgbClr val="EF8F73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355600">
              <a:lnSpc>
                <a:spcPct val="110000"/>
              </a:lnSpc>
              <a:defRPr sz="3000" u="sng">
                <a:solidFill>
                  <a:srgbClr val="2B2B2B"/>
                </a:solidFill>
                <a:latin typeface="Roboto Regular"/>
                <a:ea typeface="Roboto Regular"/>
                <a:cs typeface="Roboto Regular"/>
                <a:sym typeface="Roboto Regular"/>
                <a:hlinkClick r:id="rId5" invalidUrl="" action="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5" invalidUrl="" action="" tgtFrame="" tooltip="" history="1" highlightClick="0" endSnd="0"/>
              </a:rPr>
              <a:t>ХЕЛЛОУИН</a:t>
            </a:r>
          </a:p>
        </p:txBody>
      </p:sp>
      <p:sp>
        <p:nvSpPr>
          <p:cNvPr id="306" name="ФОНДАН"/>
          <p:cNvSpPr/>
          <p:nvPr/>
        </p:nvSpPr>
        <p:spPr>
          <a:xfrm>
            <a:off x="6474590" y="7572816"/>
            <a:ext cx="3889665" cy="1129666"/>
          </a:xfrm>
          <a:prstGeom prst="roundRect">
            <a:avLst>
              <a:gd name="adj" fmla="val 23456"/>
            </a:avLst>
          </a:prstGeom>
          <a:solidFill>
            <a:srgbClr val="EF8F73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355600">
              <a:lnSpc>
                <a:spcPct val="110000"/>
              </a:lnSpc>
              <a:defRPr sz="3000" u="sng">
                <a:solidFill>
                  <a:srgbClr val="2B2B2B"/>
                </a:solidFill>
                <a:latin typeface="Roboto Regular"/>
                <a:ea typeface="Roboto Regular"/>
                <a:cs typeface="Roboto Regular"/>
                <a:sym typeface="Roboto Regular"/>
                <a:hlinkClick r:id="rId6" invalidUrl="" action="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6" invalidUrl="" action="" tgtFrame="" tooltip="" history="1" highlightClick="0" endSnd="0"/>
              </a:rPr>
              <a:t>ФОНДАН</a:t>
            </a:r>
          </a:p>
        </p:txBody>
      </p:sp>
      <p:sp>
        <p:nvSpPr>
          <p:cNvPr id="307" name="КУВШИН"/>
          <p:cNvSpPr/>
          <p:nvPr/>
        </p:nvSpPr>
        <p:spPr>
          <a:xfrm>
            <a:off x="11401494" y="7572816"/>
            <a:ext cx="3889665" cy="1129666"/>
          </a:xfrm>
          <a:prstGeom prst="roundRect">
            <a:avLst>
              <a:gd name="adj" fmla="val 23456"/>
            </a:avLst>
          </a:prstGeom>
          <a:solidFill>
            <a:srgbClr val="EF8F73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355600">
              <a:lnSpc>
                <a:spcPct val="110000"/>
              </a:lnSpc>
              <a:defRPr sz="3000" u="sng">
                <a:solidFill>
                  <a:srgbClr val="2B2B2B"/>
                </a:solidFill>
                <a:latin typeface="Roboto Regular"/>
                <a:ea typeface="Roboto Regular"/>
                <a:cs typeface="Roboto Regular"/>
                <a:sym typeface="Roboto Regular"/>
                <a:hlinkClick r:id="rId7" invalidUrl="" action="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7" invalidUrl="" action="" tgtFrame="" tooltip="" history="1" highlightClick="0" endSnd="0"/>
              </a:rPr>
              <a:t>КУВШИН</a:t>
            </a:r>
          </a:p>
        </p:txBody>
      </p:sp>
      <p:sp>
        <p:nvSpPr>
          <p:cNvPr id="308" name="ЗЕРКАЛА"/>
          <p:cNvSpPr/>
          <p:nvPr/>
        </p:nvSpPr>
        <p:spPr>
          <a:xfrm>
            <a:off x="11401494" y="5011939"/>
            <a:ext cx="3889665" cy="1129666"/>
          </a:xfrm>
          <a:prstGeom prst="roundRect">
            <a:avLst>
              <a:gd name="adj" fmla="val 23456"/>
            </a:avLst>
          </a:prstGeom>
          <a:solidFill>
            <a:srgbClr val="EF8F73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355600">
              <a:lnSpc>
                <a:spcPct val="110000"/>
              </a:lnSpc>
              <a:defRPr sz="3000" u="sng">
                <a:solidFill>
                  <a:srgbClr val="2B2B2B"/>
                </a:solidFill>
                <a:latin typeface="Roboto Regular"/>
                <a:ea typeface="Roboto Regular"/>
                <a:cs typeface="Roboto Regular"/>
                <a:sym typeface="Roboto Regular"/>
                <a:hlinkClick r:id="rId8" invalidUrl="" action="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8" invalidUrl="" action="" tgtFrame="" tooltip="" history="1" highlightClick="0" endSnd="0"/>
              </a:rPr>
              <a:t>ЗЕРКАЛА</a:t>
            </a:r>
          </a:p>
        </p:txBody>
      </p:sp>
      <p:sp>
        <p:nvSpPr>
          <p:cNvPr id="309" name="ЛОСОСЬ"/>
          <p:cNvSpPr/>
          <p:nvPr/>
        </p:nvSpPr>
        <p:spPr>
          <a:xfrm>
            <a:off x="1547686" y="9875716"/>
            <a:ext cx="3889665" cy="1129665"/>
          </a:xfrm>
          <a:prstGeom prst="roundRect">
            <a:avLst>
              <a:gd name="adj" fmla="val 23456"/>
            </a:avLst>
          </a:prstGeom>
          <a:solidFill>
            <a:srgbClr val="EF8F73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355600">
              <a:lnSpc>
                <a:spcPct val="110000"/>
              </a:lnSpc>
              <a:defRPr sz="3000" u="sng">
                <a:solidFill>
                  <a:srgbClr val="2B2B2B"/>
                </a:solidFill>
                <a:latin typeface="Roboto Regular"/>
                <a:ea typeface="Roboto Regular"/>
                <a:cs typeface="Roboto Regular"/>
                <a:sym typeface="Roboto Regular"/>
                <a:hlinkClick r:id="rId9" invalidUrl="" action="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9" invalidUrl="" action="" tgtFrame="" tooltip="" history="1" highlightClick="0" endSnd="0"/>
              </a:rPr>
              <a:t>ЛОСОСЬ</a:t>
            </a:r>
          </a:p>
        </p:txBody>
      </p:sp>
      <p:sp>
        <p:nvSpPr>
          <p:cNvPr id="310" name="НГ-ДЕКОР"/>
          <p:cNvSpPr/>
          <p:nvPr/>
        </p:nvSpPr>
        <p:spPr>
          <a:xfrm>
            <a:off x="6474590" y="9875716"/>
            <a:ext cx="3889665" cy="1129665"/>
          </a:xfrm>
          <a:prstGeom prst="roundRect">
            <a:avLst>
              <a:gd name="adj" fmla="val 23456"/>
            </a:avLst>
          </a:prstGeom>
          <a:solidFill>
            <a:srgbClr val="EF8F73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355600">
              <a:lnSpc>
                <a:spcPct val="110000"/>
              </a:lnSpc>
              <a:defRPr sz="3000" u="sng">
                <a:solidFill>
                  <a:srgbClr val="2B2B2B"/>
                </a:solidFill>
                <a:latin typeface="Roboto Regular"/>
                <a:ea typeface="Roboto Regular"/>
                <a:cs typeface="Roboto Regular"/>
                <a:sym typeface="Roboto Regular"/>
                <a:hlinkClick r:id="rId10" invalidUrl="" action="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10" invalidUrl="" action="" tgtFrame="" tooltip="" history="1" highlightClick="0" endSnd="0"/>
              </a:rPr>
              <a:t>НГ-ДЕКОР</a:t>
            </a:r>
          </a:p>
        </p:txBody>
      </p:sp>
      <p:sp>
        <p:nvSpPr>
          <p:cNvPr id="311" name="КОРЮШКА"/>
          <p:cNvSpPr/>
          <p:nvPr/>
        </p:nvSpPr>
        <p:spPr>
          <a:xfrm>
            <a:off x="11401494" y="9875716"/>
            <a:ext cx="3889665" cy="1129665"/>
          </a:xfrm>
          <a:prstGeom prst="roundRect">
            <a:avLst>
              <a:gd name="adj" fmla="val 23456"/>
            </a:avLst>
          </a:prstGeom>
          <a:solidFill>
            <a:srgbClr val="EF8F73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355600">
              <a:lnSpc>
                <a:spcPct val="110000"/>
              </a:lnSpc>
              <a:defRPr sz="3000" u="sng">
                <a:solidFill>
                  <a:srgbClr val="2B2B2B"/>
                </a:solidFill>
                <a:latin typeface="Roboto Regular"/>
                <a:ea typeface="Roboto Regular"/>
                <a:cs typeface="Roboto Regular"/>
                <a:sym typeface="Roboto Regular"/>
                <a:hlinkClick r:id="rId11" invalidUrl="" action="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11" invalidUrl="" action="" tgtFrame="" tooltip="" history="1" highlightClick="0" endSnd="0"/>
              </a:rPr>
              <a:t>КОРЮШКА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" name="aaron-boris-VxbMTmtRG5Q-unsplash.jpg" descr="aaron-boris-VxbMTmtRG5Q-unsplash.jpg"/>
          <p:cNvPicPr>
            <a:picLocks noChangeAspect="1"/>
          </p:cNvPicPr>
          <p:nvPr/>
        </p:nvPicPr>
        <p:blipFill>
          <a:blip r:embed="rId2">
            <a:extLst/>
          </a:blip>
          <a:srcRect l="5747" t="0" r="31260" b="45200"/>
          <a:stretch>
            <a:fillRect/>
          </a:stretch>
        </p:blipFill>
        <p:spPr>
          <a:xfrm>
            <a:off x="-63244" y="-57985"/>
            <a:ext cx="24510488" cy="13836991"/>
          </a:xfrm>
          <a:prstGeom prst="rect">
            <a:avLst/>
          </a:prstGeom>
          <a:ln w="12700">
            <a:miter lim="400000"/>
          </a:ln>
        </p:spPr>
      </p:pic>
      <p:sp>
        <p:nvSpPr>
          <p:cNvPr id="314" name="Статьи Яндекс.Дзен для покупателей круиза…"/>
          <p:cNvSpPr txBox="1"/>
          <p:nvPr/>
        </p:nvSpPr>
        <p:spPr>
          <a:xfrm>
            <a:off x="1568341" y="1254746"/>
            <a:ext cx="11736325" cy="1295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355600">
              <a:defRPr sz="4000">
                <a:solidFill>
                  <a:srgbClr val="D74640"/>
                </a:solidFill>
                <a:latin typeface="Tenor Sans"/>
                <a:ea typeface="Tenor Sans"/>
                <a:cs typeface="Tenor Sans"/>
                <a:sym typeface="Tenor Sans"/>
              </a:defRPr>
            </a:pPr>
            <a:r>
              <a:t>Статьи Яндекс.Дзен для покупателей круиза </a:t>
            </a:r>
          </a:p>
          <a:p>
            <a:pPr algn="l" defTabSz="355600">
              <a:defRPr sz="4000">
                <a:solidFill>
                  <a:srgbClr val="D74640"/>
                </a:solidFill>
                <a:latin typeface="Tenor Sans"/>
                <a:ea typeface="Tenor Sans"/>
                <a:cs typeface="Tenor Sans"/>
                <a:sym typeface="Tenor Sans"/>
              </a:defRPr>
            </a:pPr>
            <a:r>
              <a:t>на лайнере Astoria Grande</a:t>
            </a:r>
          </a:p>
        </p:txBody>
      </p:sp>
      <p:sp>
        <p:nvSpPr>
          <p:cNvPr id="315" name="Много рерайта, задачи с коротким дедлайном. Тексты должны были быть одновременно «разговорными» и «продающими» для конкретной аудитории. Приветствовались оценочные суждения, эпитеты «сказочный», «роскошный», «необыкновенный», романтизация."/>
          <p:cNvSpPr txBox="1"/>
          <p:nvPr/>
        </p:nvSpPr>
        <p:spPr>
          <a:xfrm>
            <a:off x="1556408" y="2919682"/>
            <a:ext cx="16748232" cy="16052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355600">
              <a:lnSpc>
                <a:spcPct val="110000"/>
              </a:lnSpc>
              <a:defRPr sz="2800">
                <a:solidFill>
                  <a:srgbClr val="E6CAC5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1pPr>
          </a:lstStyle>
          <a:p>
            <a:pPr/>
            <a:r>
              <a:t>Много рерайта, задачи с коротким дедлайном. Тексты должны были быть одновременно «разговорными» и «продающими» для конкретной аудитории. Приветствовались оценочные суждения, эпитеты «сказочный», «роскошный», «необыкновенный», романтизация.</a:t>
            </a:r>
          </a:p>
        </p:txBody>
      </p:sp>
      <p:sp>
        <p:nvSpPr>
          <p:cNvPr id="316" name="ЛАЙФХАКИ"/>
          <p:cNvSpPr/>
          <p:nvPr/>
        </p:nvSpPr>
        <p:spPr>
          <a:xfrm>
            <a:off x="1525804" y="5639237"/>
            <a:ext cx="4193926" cy="824249"/>
          </a:xfrm>
          <a:prstGeom prst="roundRect">
            <a:avLst>
              <a:gd name="adj" fmla="val 22574"/>
            </a:avLst>
          </a:prstGeom>
          <a:solidFill>
            <a:srgbClr val="EF8F73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355600">
              <a:lnSpc>
                <a:spcPct val="110000"/>
              </a:lnSpc>
              <a:defRPr sz="3000" u="sng">
                <a:solidFill>
                  <a:srgbClr val="2B2B2B"/>
                </a:solidFill>
                <a:latin typeface="Roboto Regular"/>
                <a:ea typeface="Roboto Regular"/>
                <a:cs typeface="Roboto Regular"/>
                <a:sym typeface="Roboto Regular"/>
                <a:hlinkClick r:id="rId3" invalidUrl="" action="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" tgtFrame="" tooltip="" history="1" highlightClick="0" endSnd="0"/>
              </a:rPr>
              <a:t>ЛАЙФХАКИ</a:t>
            </a:r>
          </a:p>
        </p:txBody>
      </p:sp>
      <p:sp>
        <p:nvSpPr>
          <p:cNvPr id="317" name="ПОДБОРКА"/>
          <p:cNvSpPr/>
          <p:nvPr/>
        </p:nvSpPr>
        <p:spPr>
          <a:xfrm>
            <a:off x="1525804" y="7338501"/>
            <a:ext cx="4193926" cy="824249"/>
          </a:xfrm>
          <a:prstGeom prst="roundRect">
            <a:avLst>
              <a:gd name="adj" fmla="val 22574"/>
            </a:avLst>
          </a:prstGeom>
          <a:solidFill>
            <a:srgbClr val="EF8F73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355600">
              <a:lnSpc>
                <a:spcPct val="110000"/>
              </a:lnSpc>
              <a:defRPr sz="3000" u="sng">
                <a:solidFill>
                  <a:srgbClr val="2B2B2B"/>
                </a:solidFill>
                <a:latin typeface="Roboto Regular"/>
                <a:ea typeface="Roboto Regular"/>
                <a:cs typeface="Roboto Regular"/>
                <a:sym typeface="Roboto Regular"/>
                <a:hlinkClick r:id="rId4" invalidUrl="" action="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4" invalidUrl="" action="" tgtFrame="" tooltip="" history="1" highlightClick="0" endSnd="0"/>
              </a:rPr>
              <a:t>ПОДБОРКА</a:t>
            </a:r>
          </a:p>
        </p:txBody>
      </p:sp>
      <p:sp>
        <p:nvSpPr>
          <p:cNvPr id="318" name="ПРИМЕТЫ"/>
          <p:cNvSpPr/>
          <p:nvPr/>
        </p:nvSpPr>
        <p:spPr>
          <a:xfrm>
            <a:off x="1525804" y="9037764"/>
            <a:ext cx="4193926" cy="824250"/>
          </a:xfrm>
          <a:prstGeom prst="roundRect">
            <a:avLst>
              <a:gd name="adj" fmla="val 22574"/>
            </a:avLst>
          </a:prstGeom>
          <a:solidFill>
            <a:srgbClr val="EF8F73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355600">
              <a:lnSpc>
                <a:spcPct val="110000"/>
              </a:lnSpc>
              <a:defRPr sz="3000" u="sng">
                <a:solidFill>
                  <a:srgbClr val="2B2B2B"/>
                </a:solidFill>
                <a:latin typeface="Roboto Regular"/>
                <a:ea typeface="Roboto Regular"/>
                <a:cs typeface="Roboto Regular"/>
                <a:sym typeface="Roboto Regular"/>
                <a:hlinkClick r:id="rId5" invalidUrl="" action="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5" invalidUrl="" action="" tgtFrame="" tooltip="" history="1" highlightClick="0" endSnd="0"/>
              </a:rPr>
              <a:t>ПРИМЕТЫ</a:t>
            </a:r>
          </a:p>
        </p:txBody>
      </p:sp>
      <p:sp>
        <p:nvSpPr>
          <p:cNvPr id="319" name="АМАСРА"/>
          <p:cNvSpPr/>
          <p:nvPr/>
        </p:nvSpPr>
        <p:spPr>
          <a:xfrm>
            <a:off x="1525804" y="10737028"/>
            <a:ext cx="4193926" cy="824250"/>
          </a:xfrm>
          <a:prstGeom prst="roundRect">
            <a:avLst>
              <a:gd name="adj" fmla="val 22574"/>
            </a:avLst>
          </a:prstGeom>
          <a:solidFill>
            <a:srgbClr val="EF8F73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355600">
              <a:lnSpc>
                <a:spcPct val="110000"/>
              </a:lnSpc>
              <a:defRPr sz="3000" u="sng">
                <a:solidFill>
                  <a:srgbClr val="2B2B2B"/>
                </a:solidFill>
                <a:latin typeface="Roboto Regular"/>
                <a:ea typeface="Roboto Regular"/>
                <a:cs typeface="Roboto Regular"/>
                <a:sym typeface="Roboto Regular"/>
                <a:hlinkClick r:id="rId6" invalidUrl="" action="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6" invalidUrl="" action="" tgtFrame="" tooltip="" history="1" highlightClick="0" endSnd="0"/>
              </a:rPr>
              <a:t>АМАСРА</a:t>
            </a:r>
          </a:p>
        </p:txBody>
      </p:sp>
      <p:sp>
        <p:nvSpPr>
          <p:cNvPr id="320" name="Лайфхаки турецких каникул: учимся торговаться и заботиться о себе в жару. Бонус: словарик для шоппинга."/>
          <p:cNvSpPr txBox="1"/>
          <p:nvPr/>
        </p:nvSpPr>
        <p:spPr>
          <a:xfrm>
            <a:off x="6261667" y="5639236"/>
            <a:ext cx="11693653" cy="10883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355600">
              <a:lnSpc>
                <a:spcPct val="110000"/>
              </a:lnSpc>
              <a:defRPr sz="2800">
                <a:solidFill>
                  <a:srgbClr val="E6CAC5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1pPr>
          </a:lstStyle>
          <a:p>
            <a:pPr/>
            <a:r>
              <a:t>Лайфхаки турецких каникул: учимся торговаться и заботиться о себе в жару. Бонус: словарик для шоппинга.</a:t>
            </a:r>
          </a:p>
        </p:txBody>
      </p:sp>
      <p:sp>
        <p:nvSpPr>
          <p:cNvPr id="321" name="10 «морских» книг для чтения на Солнечной палубе."/>
          <p:cNvSpPr txBox="1"/>
          <p:nvPr/>
        </p:nvSpPr>
        <p:spPr>
          <a:xfrm>
            <a:off x="6345174" y="7359229"/>
            <a:ext cx="11693653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355600">
              <a:lnSpc>
                <a:spcPct val="110000"/>
              </a:lnSpc>
              <a:defRPr sz="2800">
                <a:solidFill>
                  <a:srgbClr val="E6CAC5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1pPr>
          </a:lstStyle>
          <a:p>
            <a:pPr/>
            <a:r>
              <a:t>10 «морских» книг для чтения на Солнечной палубе.</a:t>
            </a:r>
          </a:p>
        </p:txBody>
      </p:sp>
      <p:sp>
        <p:nvSpPr>
          <p:cNvPr id="322" name="Подборка морских примет и суеверий."/>
          <p:cNvSpPr txBox="1"/>
          <p:nvPr/>
        </p:nvSpPr>
        <p:spPr>
          <a:xfrm>
            <a:off x="6345174" y="9037764"/>
            <a:ext cx="11693653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355600">
              <a:lnSpc>
                <a:spcPct val="110000"/>
              </a:lnSpc>
              <a:defRPr sz="2800">
                <a:solidFill>
                  <a:srgbClr val="E6CAC5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1pPr>
          </a:lstStyle>
          <a:p>
            <a:pPr/>
            <a:r>
              <a:t>Подборка морских примет и суеверий.</a:t>
            </a:r>
          </a:p>
        </p:txBody>
      </p:sp>
      <p:sp>
        <p:nvSpPr>
          <p:cNvPr id="323" name="История и достопримечательности приморского…"/>
          <p:cNvSpPr txBox="1"/>
          <p:nvPr/>
        </p:nvSpPr>
        <p:spPr>
          <a:xfrm>
            <a:off x="6345174" y="10716299"/>
            <a:ext cx="11693653" cy="10883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355600">
              <a:lnSpc>
                <a:spcPct val="110000"/>
              </a:lnSpc>
              <a:defRPr sz="2800">
                <a:solidFill>
                  <a:srgbClr val="E6CAC5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pPr>
            <a:r>
              <a:t>История и достопримечательности приморского </a:t>
            </a:r>
          </a:p>
          <a:p>
            <a:pPr algn="l" defTabSz="355600">
              <a:lnSpc>
                <a:spcPct val="110000"/>
              </a:lnSpc>
              <a:defRPr sz="2800">
                <a:solidFill>
                  <a:srgbClr val="E6CAC5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pPr>
            <a:r>
              <a:t>города Амасра.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" name="aaron-boris-VxbMTmtRG5Q-unsplash.jpg" descr="aaron-boris-VxbMTmtRG5Q-unsplash.jpg"/>
          <p:cNvPicPr>
            <a:picLocks noChangeAspect="1"/>
          </p:cNvPicPr>
          <p:nvPr/>
        </p:nvPicPr>
        <p:blipFill>
          <a:blip r:embed="rId2">
            <a:extLst/>
          </a:blip>
          <a:srcRect l="5747" t="0" r="31260" b="45200"/>
          <a:stretch>
            <a:fillRect/>
          </a:stretch>
        </p:blipFill>
        <p:spPr>
          <a:xfrm>
            <a:off x="-63244" y="-57985"/>
            <a:ext cx="24510488" cy="13836991"/>
          </a:xfrm>
          <a:prstGeom prst="rect">
            <a:avLst/>
          </a:prstGeom>
          <a:ln w="12700">
            <a:miter lim="400000"/>
          </a:ln>
        </p:spPr>
      </p:pic>
      <p:sp>
        <p:nvSpPr>
          <p:cNvPr id="326" name="ТВ, продакшн и постпродакшн"/>
          <p:cNvSpPr txBox="1"/>
          <p:nvPr/>
        </p:nvSpPr>
        <p:spPr>
          <a:xfrm>
            <a:off x="1568341" y="1553196"/>
            <a:ext cx="7875525" cy="698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355600">
              <a:defRPr sz="4000">
                <a:solidFill>
                  <a:srgbClr val="D74640"/>
                </a:solidFill>
                <a:latin typeface="Tenor Sans"/>
                <a:ea typeface="Tenor Sans"/>
                <a:cs typeface="Tenor Sans"/>
                <a:sym typeface="Tenor Sans"/>
              </a:defRPr>
            </a:lvl1pPr>
          </a:lstStyle>
          <a:p>
            <a:pPr/>
            <a:r>
              <a:t>ТВ, продакшн и постпродакшн</a:t>
            </a:r>
          </a:p>
        </p:txBody>
      </p:sp>
      <p:sp>
        <p:nvSpPr>
          <p:cNvPr id="327" name="Программа ACADEMIA для телеканала «Россия К»…"/>
          <p:cNvSpPr txBox="1"/>
          <p:nvPr/>
        </p:nvSpPr>
        <p:spPr>
          <a:xfrm>
            <a:off x="1511695" y="2435732"/>
            <a:ext cx="16487525" cy="48191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355600">
              <a:lnSpc>
                <a:spcPct val="110000"/>
              </a:lnSpc>
              <a:defRPr sz="3000">
                <a:solidFill>
                  <a:srgbClr val="EF8F73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pPr>
            <a:r>
              <a:t>Программа ACADEMIA для телеканала «Россия К»</a:t>
            </a:r>
          </a:p>
          <a:p>
            <a:pPr algn="l" defTabSz="355600">
              <a:lnSpc>
                <a:spcPct val="110000"/>
              </a:lnSpc>
              <a:defRPr sz="3000">
                <a:solidFill>
                  <a:srgbClr val="E6CAC5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pPr>
          </a:p>
          <a:p>
            <a:pPr algn="l" defTabSz="355600">
              <a:lnSpc>
                <a:spcPct val="110000"/>
              </a:lnSpc>
              <a:defRPr sz="3000">
                <a:solidFill>
                  <a:srgbClr val="E6CAC5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pPr>
            <a:r>
              <a:t>Участвовала в запуске и успешно руководила проектом ACADEMIA — программой для телеканала «Россия К»: вела переговоры с учеными мирового уровня, организовывала сотрудничество с научными организациями (музеи, НИИ, РАН, НАН РА,НАНК, «Сколково» и др.), организовывала съемочный процесс, редактировала лекции, курировала производственный процесс.</a:t>
            </a:r>
          </a:p>
          <a:p>
            <a:pPr algn="l" defTabSz="127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000">
                <a:solidFill>
                  <a:srgbClr val="E6CAC5"/>
                </a:solidFill>
              </a:defRPr>
            </a:pPr>
          </a:p>
        </p:txBody>
      </p:sp>
      <p:sp>
        <p:nvSpPr>
          <p:cNvPr id="328" name="Документальный сериал «Шноль: от 0 до 80»…"/>
          <p:cNvSpPr txBox="1"/>
          <p:nvPr/>
        </p:nvSpPr>
        <p:spPr>
          <a:xfrm>
            <a:off x="1511695" y="8696231"/>
            <a:ext cx="16487525" cy="33210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355600">
              <a:lnSpc>
                <a:spcPct val="110000"/>
              </a:lnSpc>
              <a:defRPr sz="3000">
                <a:solidFill>
                  <a:srgbClr val="EF8F73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pPr>
            <a:r>
              <a:t>Документальный сериал «Шноль: от 0 до 80»</a:t>
            </a:r>
          </a:p>
          <a:p>
            <a:pPr algn="l" defTabSz="355600">
              <a:lnSpc>
                <a:spcPct val="110000"/>
              </a:lnSpc>
              <a:defRPr sz="3000">
                <a:solidFill>
                  <a:srgbClr val="EF8F73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pPr>
          </a:p>
          <a:p>
            <a:pPr algn="l" defTabSz="355600">
              <a:lnSpc>
                <a:spcPct val="110000"/>
              </a:lnSpc>
              <a:defRPr sz="3000">
                <a:solidFill>
                  <a:srgbClr val="E6CAC5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pPr>
            <a:r>
              <a:t>Автор сериала «Шноль: от 0 до 80», номинированного на премию «Лавровая ветвь» в группе «Лучший документальный сериал года», и вошедшего в тройку финалистов.</a:t>
            </a:r>
          </a:p>
          <a:p>
            <a:pPr algn="l" defTabSz="355600">
              <a:lnSpc>
                <a:spcPct val="110000"/>
              </a:lnSpc>
              <a:defRPr sz="3000">
                <a:solidFill>
                  <a:srgbClr val="EF8F73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pPr>
          </a:p>
        </p:txBody>
      </p:sp>
      <p:sp>
        <p:nvSpPr>
          <p:cNvPr id="329" name="ПОСМОТРЕТЬ"/>
          <p:cNvSpPr/>
          <p:nvPr/>
        </p:nvSpPr>
        <p:spPr>
          <a:xfrm>
            <a:off x="1570004" y="6795499"/>
            <a:ext cx="3858702" cy="814652"/>
          </a:xfrm>
          <a:prstGeom prst="roundRect">
            <a:avLst>
              <a:gd name="adj" fmla="val 22574"/>
            </a:avLst>
          </a:prstGeom>
          <a:solidFill>
            <a:srgbClr val="EF8F73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355600">
              <a:lnSpc>
                <a:spcPct val="110000"/>
              </a:lnSpc>
              <a:defRPr sz="3000" u="sng">
                <a:solidFill>
                  <a:srgbClr val="2B2B2B"/>
                </a:solidFill>
                <a:latin typeface="Roboto Regular"/>
                <a:ea typeface="Roboto Regular"/>
                <a:cs typeface="Roboto Regular"/>
                <a:sym typeface="Roboto Regular"/>
                <a:hlinkClick r:id="rId3" invalidUrl="" action="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" tgtFrame="" tooltip="" history="1" highlightClick="0" endSnd="0"/>
              </a:rPr>
              <a:t>ПОСМОТРЕТЬ</a:t>
            </a:r>
          </a:p>
        </p:txBody>
      </p:sp>
      <p:sp>
        <p:nvSpPr>
          <p:cNvPr id="330" name="ПОСМОТРЕТЬ"/>
          <p:cNvSpPr/>
          <p:nvPr/>
        </p:nvSpPr>
        <p:spPr>
          <a:xfrm>
            <a:off x="1497969" y="11191386"/>
            <a:ext cx="3858702" cy="814653"/>
          </a:xfrm>
          <a:prstGeom prst="roundRect">
            <a:avLst>
              <a:gd name="adj" fmla="val 22574"/>
            </a:avLst>
          </a:prstGeom>
          <a:solidFill>
            <a:srgbClr val="EF8F73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355600">
              <a:lnSpc>
                <a:spcPct val="110000"/>
              </a:lnSpc>
              <a:defRPr sz="3000" u="sng">
                <a:solidFill>
                  <a:srgbClr val="2B2B2B"/>
                </a:solidFill>
                <a:latin typeface="Roboto Regular"/>
                <a:ea typeface="Roboto Regular"/>
                <a:cs typeface="Roboto Regular"/>
                <a:sym typeface="Roboto Regular"/>
                <a:hlinkClick r:id="rId4" invalidUrl="" action="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4" invalidUrl="" action="" tgtFrame="" tooltip="" history="1" highlightClick="0" endSnd="0"/>
              </a:rPr>
              <a:t>ПОСМОТРЕТЬ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2" name="aaron-boris-VxbMTmtRG5Q-unsplash.jpg" descr="aaron-boris-VxbMTmtRG5Q-unsplash.jpg"/>
          <p:cNvPicPr>
            <a:picLocks noChangeAspect="1"/>
          </p:cNvPicPr>
          <p:nvPr/>
        </p:nvPicPr>
        <p:blipFill>
          <a:blip r:embed="rId2">
            <a:extLst/>
          </a:blip>
          <a:srcRect l="5747" t="0" r="31260" b="45200"/>
          <a:stretch>
            <a:fillRect/>
          </a:stretch>
        </p:blipFill>
        <p:spPr>
          <a:xfrm>
            <a:off x="-63302" y="-60571"/>
            <a:ext cx="24510488" cy="13836991"/>
          </a:xfrm>
          <a:prstGeom prst="rect">
            <a:avLst/>
          </a:prstGeom>
          <a:ln w="12700">
            <a:miter lim="400000"/>
          </a:ln>
        </p:spPr>
      </p:pic>
      <p:sp>
        <p:nvSpPr>
          <p:cNvPr id="333" name="Авторские скетчи"/>
          <p:cNvSpPr txBox="1"/>
          <p:nvPr/>
        </p:nvSpPr>
        <p:spPr>
          <a:xfrm>
            <a:off x="1514293" y="1269885"/>
            <a:ext cx="4654297" cy="698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355600">
              <a:defRPr sz="4000">
                <a:solidFill>
                  <a:srgbClr val="D74640"/>
                </a:solidFill>
                <a:latin typeface="Tenor Sans"/>
                <a:ea typeface="Tenor Sans"/>
                <a:cs typeface="Tenor Sans"/>
                <a:sym typeface="Tenor Sans"/>
              </a:defRPr>
            </a:lvl1pPr>
          </a:lstStyle>
          <a:p>
            <a:pPr/>
            <a:r>
              <a:t>Авторские скетчи</a:t>
            </a:r>
          </a:p>
        </p:txBody>
      </p:sp>
      <p:sp>
        <p:nvSpPr>
          <p:cNvPr id="334" name="Тексты в формате коротких заметок, сторителлинг, художка"/>
          <p:cNvSpPr txBox="1"/>
          <p:nvPr/>
        </p:nvSpPr>
        <p:spPr>
          <a:xfrm>
            <a:off x="1516301" y="2369008"/>
            <a:ext cx="11055214" cy="596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355600">
              <a:lnSpc>
                <a:spcPct val="110000"/>
              </a:lnSpc>
              <a:defRPr sz="3000">
                <a:solidFill>
                  <a:srgbClr val="E6CAC5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1pPr>
          </a:lstStyle>
          <a:p>
            <a:pPr/>
            <a:r>
              <a:t>Тексты в формате коротких заметок, сторителлинг, художка</a:t>
            </a:r>
          </a:p>
        </p:txBody>
      </p:sp>
      <p:sp>
        <p:nvSpPr>
          <p:cNvPr id="335" name="ЧТО-ТО ХОРОШЕЕ"/>
          <p:cNvSpPr/>
          <p:nvPr/>
        </p:nvSpPr>
        <p:spPr>
          <a:xfrm>
            <a:off x="1547686" y="4956268"/>
            <a:ext cx="4341558" cy="1129665"/>
          </a:xfrm>
          <a:prstGeom prst="roundRect">
            <a:avLst>
              <a:gd name="adj" fmla="val 23456"/>
            </a:avLst>
          </a:prstGeom>
          <a:solidFill>
            <a:srgbClr val="EF8F73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355600">
              <a:lnSpc>
                <a:spcPct val="110000"/>
              </a:lnSpc>
              <a:defRPr sz="3000" u="sng">
                <a:solidFill>
                  <a:srgbClr val="2B2B2B"/>
                </a:solidFill>
                <a:latin typeface="Roboto Regular"/>
                <a:ea typeface="Roboto Regular"/>
                <a:cs typeface="Roboto Regular"/>
                <a:sym typeface="Roboto Regular"/>
                <a:hlinkClick r:id="rId3" invalidUrl="" action="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" tgtFrame="" tooltip="" history="1" highlightClick="0" endSnd="0"/>
              </a:rPr>
              <a:t>ЧТО-ТО ХОРОШЕЕ</a:t>
            </a:r>
          </a:p>
        </p:txBody>
      </p:sp>
      <p:sp>
        <p:nvSpPr>
          <p:cNvPr id="336" name="БЕЛАЯ РЕКА"/>
          <p:cNvSpPr/>
          <p:nvPr/>
        </p:nvSpPr>
        <p:spPr>
          <a:xfrm>
            <a:off x="1538118" y="7388156"/>
            <a:ext cx="4360695" cy="1129666"/>
          </a:xfrm>
          <a:prstGeom prst="roundRect">
            <a:avLst>
              <a:gd name="adj" fmla="val 23456"/>
            </a:avLst>
          </a:prstGeom>
          <a:solidFill>
            <a:srgbClr val="EF8F73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355600">
              <a:lnSpc>
                <a:spcPct val="110000"/>
              </a:lnSpc>
              <a:defRPr sz="3000" u="sng">
                <a:solidFill>
                  <a:srgbClr val="2B2B2B"/>
                </a:solidFill>
                <a:latin typeface="Roboto Regular"/>
                <a:ea typeface="Roboto Regular"/>
                <a:cs typeface="Roboto Regular"/>
                <a:sym typeface="Roboto Regular"/>
                <a:hlinkClick r:id="rId4" invalidUrl="" action="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4" invalidUrl="" action="" tgtFrame="" tooltip="" history="1" highlightClick="0" endSnd="0"/>
              </a:rPr>
              <a:t>БЕЛАЯ РЕКА</a:t>
            </a:r>
          </a:p>
        </p:txBody>
      </p:sp>
      <p:sp>
        <p:nvSpPr>
          <p:cNvPr id="337" name="ДЕНЬ РОССИИ"/>
          <p:cNvSpPr/>
          <p:nvPr/>
        </p:nvSpPr>
        <p:spPr>
          <a:xfrm>
            <a:off x="6474590" y="4956268"/>
            <a:ext cx="4295673" cy="1129665"/>
          </a:xfrm>
          <a:prstGeom prst="roundRect">
            <a:avLst>
              <a:gd name="adj" fmla="val 23456"/>
            </a:avLst>
          </a:prstGeom>
          <a:solidFill>
            <a:srgbClr val="EF8F73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355600">
              <a:lnSpc>
                <a:spcPct val="110000"/>
              </a:lnSpc>
              <a:defRPr sz="3000" u="sng">
                <a:solidFill>
                  <a:srgbClr val="2B2B2B"/>
                </a:solidFill>
                <a:latin typeface="Roboto Regular"/>
                <a:ea typeface="Roboto Regular"/>
                <a:cs typeface="Roboto Regular"/>
                <a:sym typeface="Roboto Regular"/>
                <a:hlinkClick r:id="rId5" invalidUrl="" action="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5" invalidUrl="" action="" tgtFrame="" tooltip="" history="1" highlightClick="0" endSnd="0"/>
              </a:rPr>
              <a:t>ДЕНЬ РОССИИ</a:t>
            </a:r>
          </a:p>
        </p:txBody>
      </p:sp>
      <p:sp>
        <p:nvSpPr>
          <p:cNvPr id="338" name="ЧЕРЕПОВЕЦ"/>
          <p:cNvSpPr/>
          <p:nvPr/>
        </p:nvSpPr>
        <p:spPr>
          <a:xfrm>
            <a:off x="6474590" y="7388156"/>
            <a:ext cx="4406363" cy="1129666"/>
          </a:xfrm>
          <a:prstGeom prst="roundRect">
            <a:avLst>
              <a:gd name="adj" fmla="val 23456"/>
            </a:avLst>
          </a:prstGeom>
          <a:solidFill>
            <a:srgbClr val="EF8F73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355600">
              <a:lnSpc>
                <a:spcPct val="110000"/>
              </a:lnSpc>
              <a:defRPr sz="3000" u="sng">
                <a:solidFill>
                  <a:srgbClr val="2B2B2B"/>
                </a:solidFill>
                <a:latin typeface="Roboto Regular"/>
                <a:ea typeface="Roboto Regular"/>
                <a:cs typeface="Roboto Regular"/>
                <a:sym typeface="Roboto Regular"/>
                <a:hlinkClick r:id="rId6" invalidUrl="" action="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6" invalidUrl="" action="" tgtFrame="" tooltip="" history="1" highlightClick="0" endSnd="0"/>
              </a:rPr>
              <a:t>ЧЕРЕПОВЕЦ</a:t>
            </a:r>
          </a:p>
        </p:txBody>
      </p:sp>
      <p:sp>
        <p:nvSpPr>
          <p:cNvPr id="339" name="ЯД ВАШЕМ"/>
          <p:cNvSpPr/>
          <p:nvPr/>
        </p:nvSpPr>
        <p:spPr>
          <a:xfrm>
            <a:off x="11447162" y="7388156"/>
            <a:ext cx="4426913" cy="1129666"/>
          </a:xfrm>
          <a:prstGeom prst="roundRect">
            <a:avLst>
              <a:gd name="adj" fmla="val 23456"/>
            </a:avLst>
          </a:prstGeom>
          <a:solidFill>
            <a:srgbClr val="EF8F73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355600">
              <a:lnSpc>
                <a:spcPct val="110000"/>
              </a:lnSpc>
              <a:defRPr sz="3000" u="sng">
                <a:solidFill>
                  <a:srgbClr val="2B2B2B"/>
                </a:solidFill>
                <a:latin typeface="Roboto Regular"/>
                <a:ea typeface="Roboto Regular"/>
                <a:cs typeface="Roboto Regular"/>
                <a:sym typeface="Roboto Regular"/>
                <a:hlinkClick r:id="rId7" invalidUrl="" action="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7" invalidUrl="" action="" tgtFrame="" tooltip="" history="1" highlightClick="0" endSnd="0"/>
              </a:rPr>
              <a:t>ЯД ВАШЕМ</a:t>
            </a:r>
          </a:p>
        </p:txBody>
      </p:sp>
      <p:sp>
        <p:nvSpPr>
          <p:cNvPr id="340" name="ТРИ СЕСТРЫ"/>
          <p:cNvSpPr/>
          <p:nvPr/>
        </p:nvSpPr>
        <p:spPr>
          <a:xfrm>
            <a:off x="11355609" y="4956268"/>
            <a:ext cx="4426913" cy="1129665"/>
          </a:xfrm>
          <a:prstGeom prst="roundRect">
            <a:avLst>
              <a:gd name="adj" fmla="val 23456"/>
            </a:avLst>
          </a:prstGeom>
          <a:solidFill>
            <a:srgbClr val="EF8F73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355600">
              <a:lnSpc>
                <a:spcPct val="110000"/>
              </a:lnSpc>
              <a:defRPr sz="3000" u="sng">
                <a:solidFill>
                  <a:srgbClr val="2B2B2B"/>
                </a:solidFill>
                <a:latin typeface="Roboto Regular"/>
                <a:ea typeface="Roboto Regular"/>
                <a:cs typeface="Roboto Regular"/>
                <a:sym typeface="Roboto Regular"/>
                <a:hlinkClick r:id="rId8" invalidUrl="" action="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8" invalidUrl="" action="" tgtFrame="" tooltip="" history="1" highlightClick="0" endSnd="0"/>
              </a:rPr>
              <a:t>ТРИ СЕСТРЫ</a:t>
            </a:r>
          </a:p>
        </p:txBody>
      </p:sp>
      <p:sp>
        <p:nvSpPr>
          <p:cNvPr id="341" name="ЙОМ КИПУР"/>
          <p:cNvSpPr/>
          <p:nvPr/>
        </p:nvSpPr>
        <p:spPr>
          <a:xfrm>
            <a:off x="1547686" y="9820045"/>
            <a:ext cx="4360696" cy="1129665"/>
          </a:xfrm>
          <a:prstGeom prst="roundRect">
            <a:avLst>
              <a:gd name="adj" fmla="val 23456"/>
            </a:avLst>
          </a:prstGeom>
          <a:solidFill>
            <a:srgbClr val="EF8F73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355600">
              <a:lnSpc>
                <a:spcPct val="110000"/>
              </a:lnSpc>
              <a:defRPr sz="3000" u="sng">
                <a:solidFill>
                  <a:srgbClr val="2B2B2B"/>
                </a:solidFill>
                <a:latin typeface="Roboto Regular"/>
                <a:ea typeface="Roboto Regular"/>
                <a:cs typeface="Roboto Regular"/>
                <a:sym typeface="Roboto Regular"/>
                <a:hlinkClick r:id="rId9" invalidUrl="" action="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9" invalidUrl="" action="" tgtFrame="" tooltip="" history="1" highlightClick="0" endSnd="0"/>
              </a:rPr>
              <a:t>ЙОМ КИПУР</a:t>
            </a:r>
          </a:p>
        </p:txBody>
      </p:sp>
      <p:sp>
        <p:nvSpPr>
          <p:cNvPr id="342" name="ДЕДУШКА"/>
          <p:cNvSpPr/>
          <p:nvPr/>
        </p:nvSpPr>
        <p:spPr>
          <a:xfrm>
            <a:off x="6474590" y="9820045"/>
            <a:ext cx="4406363" cy="1129665"/>
          </a:xfrm>
          <a:prstGeom prst="roundRect">
            <a:avLst>
              <a:gd name="adj" fmla="val 23456"/>
            </a:avLst>
          </a:prstGeom>
          <a:solidFill>
            <a:srgbClr val="EF8F73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355600">
              <a:lnSpc>
                <a:spcPct val="110000"/>
              </a:lnSpc>
              <a:defRPr sz="3000" u="sng">
                <a:solidFill>
                  <a:srgbClr val="2B2B2B"/>
                </a:solidFill>
                <a:latin typeface="Roboto Regular"/>
                <a:ea typeface="Roboto Regular"/>
                <a:cs typeface="Roboto Regular"/>
                <a:sym typeface="Roboto Regular"/>
                <a:hlinkClick r:id="rId10" invalidUrl="" action="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10" invalidUrl="" action="" tgtFrame="" tooltip="" history="1" highlightClick="0" endSnd="0"/>
              </a:rPr>
              <a:t>ДЕДУШКА</a:t>
            </a:r>
          </a:p>
        </p:txBody>
      </p:sp>
      <p:sp>
        <p:nvSpPr>
          <p:cNvPr id="343" name="ЖИВАНШИ"/>
          <p:cNvSpPr/>
          <p:nvPr/>
        </p:nvSpPr>
        <p:spPr>
          <a:xfrm>
            <a:off x="11447162" y="9820045"/>
            <a:ext cx="4426913" cy="1129665"/>
          </a:xfrm>
          <a:prstGeom prst="roundRect">
            <a:avLst>
              <a:gd name="adj" fmla="val 23456"/>
            </a:avLst>
          </a:prstGeom>
          <a:solidFill>
            <a:srgbClr val="EF8F73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355600">
              <a:lnSpc>
                <a:spcPct val="110000"/>
              </a:lnSpc>
              <a:defRPr sz="3000" u="sng">
                <a:solidFill>
                  <a:srgbClr val="2B2B2B"/>
                </a:solidFill>
                <a:latin typeface="Roboto Regular"/>
                <a:ea typeface="Roboto Regular"/>
                <a:cs typeface="Roboto Regular"/>
                <a:sym typeface="Roboto Regular"/>
                <a:hlinkClick r:id="rId11" invalidUrl="" action="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11" invalidUrl="" action="" tgtFrame="" tooltip="" history="1" highlightClick="0" endSnd="0"/>
              </a:rPr>
              <a:t>ЖИВАНШИ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" name="aaron-boris-VxbMTmtRG5Q-unsplash.jpg" descr="aaron-boris-VxbMTmtRG5Q-unsplash.jpg"/>
          <p:cNvPicPr>
            <a:picLocks noChangeAspect="1"/>
          </p:cNvPicPr>
          <p:nvPr/>
        </p:nvPicPr>
        <p:blipFill>
          <a:blip r:embed="rId2">
            <a:extLst/>
          </a:blip>
          <a:srcRect l="5747" t="0" r="31260" b="45200"/>
          <a:stretch>
            <a:fillRect/>
          </a:stretch>
        </p:blipFill>
        <p:spPr>
          <a:xfrm>
            <a:off x="-63244" y="-57985"/>
            <a:ext cx="24510488" cy="13836991"/>
          </a:xfrm>
          <a:prstGeom prst="rect">
            <a:avLst/>
          </a:prstGeom>
          <a:ln w="12700">
            <a:miter lim="400000"/>
          </a:ln>
        </p:spPr>
      </p:pic>
      <p:sp>
        <p:nvSpPr>
          <p:cNvPr id="346" name="Спасибо за ваше время!…"/>
          <p:cNvSpPr txBox="1"/>
          <p:nvPr/>
        </p:nvSpPr>
        <p:spPr>
          <a:xfrm>
            <a:off x="6731507" y="5765799"/>
            <a:ext cx="10920985" cy="218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7000">
                <a:solidFill>
                  <a:srgbClr val="D74640"/>
                </a:solidFill>
                <a:latin typeface="Tenor Sans"/>
                <a:ea typeface="Tenor Sans"/>
                <a:cs typeface="Tenor Sans"/>
                <a:sym typeface="Tenor Sans"/>
              </a:defRPr>
            </a:pPr>
            <a:r>
              <a:t>Спасибо за ваше время!</a:t>
            </a:r>
          </a:p>
          <a:p>
            <a:pPr>
              <a:defRPr sz="7000">
                <a:solidFill>
                  <a:srgbClr val="D74640"/>
                </a:solidFill>
                <a:latin typeface="Tenor Sans"/>
                <a:ea typeface="Tenor Sans"/>
                <a:cs typeface="Tenor Sans"/>
                <a:sym typeface="Tenor Sans"/>
              </a:defRPr>
            </a:pPr>
            <a:r>
              <a:t>Поработаем?)</a:t>
            </a:r>
          </a:p>
        </p:txBody>
      </p:sp>
      <p:sp>
        <p:nvSpPr>
          <p:cNvPr id="347" name="КОНТАКТЫ"/>
          <p:cNvSpPr txBox="1"/>
          <p:nvPr/>
        </p:nvSpPr>
        <p:spPr>
          <a:xfrm>
            <a:off x="1429163" y="9152319"/>
            <a:ext cx="3233421" cy="698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355600">
              <a:defRPr sz="4000">
                <a:solidFill>
                  <a:srgbClr val="EF8F73"/>
                </a:solidFill>
                <a:latin typeface="Tenor Sans"/>
                <a:ea typeface="Tenor Sans"/>
                <a:cs typeface="Tenor Sans"/>
                <a:sym typeface="Tenor Sans"/>
              </a:defRPr>
            </a:lvl1pPr>
          </a:lstStyle>
          <a:p>
            <a:pPr/>
            <a:r>
              <a:t>КОНТАКТЫ</a:t>
            </a:r>
          </a:p>
        </p:txBody>
      </p:sp>
      <p:sp>
        <p:nvSpPr>
          <p:cNvPr id="348" name="+7 926 600 03 28…"/>
          <p:cNvSpPr txBox="1"/>
          <p:nvPr/>
        </p:nvSpPr>
        <p:spPr>
          <a:xfrm>
            <a:off x="1472901" y="10317093"/>
            <a:ext cx="16748232" cy="22313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355600">
              <a:lnSpc>
                <a:spcPct val="110000"/>
              </a:lnSpc>
              <a:defRPr sz="3000">
                <a:solidFill>
                  <a:srgbClr val="E6CAC5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pPr>
            <a:r>
              <a:t>+7 926 600 03 28</a:t>
            </a:r>
          </a:p>
          <a:p>
            <a:pPr algn="l" defTabSz="355600">
              <a:lnSpc>
                <a:spcPct val="110000"/>
              </a:lnSpc>
              <a:defRPr sz="3000">
                <a:solidFill>
                  <a:srgbClr val="E6CAC5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pPr>
            <a:r>
              <a:t>TG: MarinaGlagoleva</a:t>
            </a:r>
          </a:p>
          <a:p>
            <a:pPr algn="l" defTabSz="355600">
              <a:lnSpc>
                <a:spcPct val="110000"/>
              </a:lnSpc>
              <a:defRPr sz="3000">
                <a:solidFill>
                  <a:srgbClr val="E6CAC5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pPr>
            <a:r>
              <a:t>mari.glagoleva@gmail.com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EF8F7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aaron-boris-VxbMTmtRG5Q-unsplash.jpg" descr="aaron-boris-VxbMTmtRG5Q-unsplash.jpg"/>
          <p:cNvPicPr>
            <a:picLocks noChangeAspect="1"/>
          </p:cNvPicPr>
          <p:nvPr/>
        </p:nvPicPr>
        <p:blipFill>
          <a:blip r:embed="rId2">
            <a:extLst/>
          </a:blip>
          <a:srcRect l="2003" t="28984" r="49692" b="28984"/>
          <a:stretch>
            <a:fillRect/>
          </a:stretch>
        </p:blipFill>
        <p:spPr>
          <a:xfrm>
            <a:off x="-16272" y="-35521"/>
            <a:ext cx="24416447" cy="13786958"/>
          </a:xfrm>
          <a:prstGeom prst="rect">
            <a:avLst/>
          </a:prstGeom>
          <a:ln w="12700">
            <a:miter lim="400000"/>
          </a:ln>
        </p:spPr>
      </p:pic>
      <p:sp>
        <p:nvSpPr>
          <p:cNvPr id="163" name="Кружок"/>
          <p:cNvSpPr/>
          <p:nvPr/>
        </p:nvSpPr>
        <p:spPr>
          <a:xfrm>
            <a:off x="585283" y="-4748717"/>
            <a:ext cx="23467434" cy="23467434"/>
          </a:xfrm>
          <a:prstGeom prst="ellipse">
            <a:avLst/>
          </a:prstGeom>
          <a:solidFill>
            <a:srgbClr val="DE846A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grpSp>
        <p:nvGrpSpPr>
          <p:cNvPr id="166" name="Сгруппировать"/>
          <p:cNvGrpSpPr/>
          <p:nvPr/>
        </p:nvGrpSpPr>
        <p:grpSpPr>
          <a:xfrm>
            <a:off x="10087137" y="4753138"/>
            <a:ext cx="4209725" cy="4209725"/>
            <a:chOff x="0" y="0"/>
            <a:chExt cx="4209724" cy="4209724"/>
          </a:xfrm>
        </p:grpSpPr>
        <p:sp>
          <p:nvSpPr>
            <p:cNvPr id="164" name="Кружок"/>
            <p:cNvSpPr/>
            <p:nvPr/>
          </p:nvSpPr>
          <p:spPr>
            <a:xfrm>
              <a:off x="0" y="0"/>
              <a:ext cx="4209725" cy="4209725"/>
            </a:xfrm>
            <a:prstGeom prst="ellipse">
              <a:avLst/>
            </a:prstGeom>
            <a:solidFill>
              <a:srgbClr val="193332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50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165" name="TextBox 4"/>
            <p:cNvSpPr txBox="1"/>
            <p:nvPr/>
          </p:nvSpPr>
          <p:spPr>
            <a:xfrm>
              <a:off x="356961" y="1128122"/>
              <a:ext cx="3495804" cy="19534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825500">
                <a:defRPr sz="6000">
                  <a:solidFill>
                    <a:srgbClr val="FFFFFF"/>
                  </a:solidFill>
                  <a:latin typeface="Tenor Sans"/>
                  <a:ea typeface="Tenor Sans"/>
                  <a:cs typeface="Tenor Sans"/>
                  <a:sym typeface="Tenor Sans"/>
                </a:defRPr>
              </a:lvl1pPr>
            </a:lstStyle>
            <a:p>
              <a:pPr/>
              <a:r>
                <a:t>Что я могу</a:t>
              </a:r>
            </a:p>
          </p:txBody>
        </p:sp>
      </p:grpSp>
      <p:sp>
        <p:nvSpPr>
          <p:cNvPr id="167" name="Собрать редакцию: райтеров, редакторов, корректоров, дизов"/>
          <p:cNvSpPr txBox="1"/>
          <p:nvPr/>
        </p:nvSpPr>
        <p:spPr>
          <a:xfrm>
            <a:off x="2673744" y="1931837"/>
            <a:ext cx="4820104" cy="20281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1555750">
              <a:lnSpc>
                <a:spcPct val="90000"/>
              </a:lnSpc>
              <a:spcBef>
                <a:spcPts val="1400"/>
              </a:spcBef>
              <a:defRPr sz="3500">
                <a:solidFill>
                  <a:srgbClr val="000000"/>
                </a:solidFill>
                <a:latin typeface="Tenor Sans"/>
                <a:ea typeface="Tenor Sans"/>
                <a:cs typeface="Tenor Sans"/>
                <a:sym typeface="Tenor Sans"/>
              </a:defRPr>
            </a:lvl1pPr>
          </a:lstStyle>
          <a:p>
            <a:pPr>
              <a:defRPr>
                <a:solidFill>
                  <a:srgbClr val="FFFFFF"/>
                </a:solidFill>
              </a:defRPr>
            </a:pPr>
            <a:r>
              <a:rPr>
                <a:solidFill>
                  <a:srgbClr val="000000"/>
                </a:solidFill>
              </a:rPr>
              <a:t>Собрать редакцию: райтеров, редакторов, корректоров, дизов</a:t>
            </a:r>
          </a:p>
        </p:txBody>
      </p:sp>
      <p:sp>
        <p:nvSpPr>
          <p:cNvPr id="168" name="Управлять офлайн…"/>
          <p:cNvSpPr txBox="1"/>
          <p:nvPr/>
        </p:nvSpPr>
        <p:spPr>
          <a:xfrm>
            <a:off x="1426994" y="6461125"/>
            <a:ext cx="5184583" cy="11214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1555750">
              <a:lnSpc>
                <a:spcPct val="60000"/>
              </a:lnSpc>
              <a:spcBef>
                <a:spcPts val="1400"/>
              </a:spcBef>
              <a:defRPr sz="3500">
                <a:solidFill>
                  <a:srgbClr val="000000"/>
                </a:solidFill>
                <a:latin typeface="Tenor Sans"/>
                <a:ea typeface="Tenor Sans"/>
                <a:cs typeface="Tenor Sans"/>
                <a:sym typeface="Tenor Sans"/>
              </a:defRPr>
            </a:pPr>
            <a:r>
              <a:t>Управлять офлайн </a:t>
            </a:r>
          </a:p>
          <a:p>
            <a:pPr algn="l" defTabSz="1555750">
              <a:lnSpc>
                <a:spcPct val="60000"/>
              </a:lnSpc>
              <a:spcBef>
                <a:spcPts val="1400"/>
              </a:spcBef>
              <a:defRPr sz="3500">
                <a:solidFill>
                  <a:srgbClr val="000000"/>
                </a:solidFill>
                <a:latin typeface="Tenor Sans"/>
                <a:ea typeface="Tenor Sans"/>
                <a:cs typeface="Tenor Sans"/>
                <a:sym typeface="Tenor Sans"/>
              </a:defRPr>
            </a:pPr>
            <a:r>
              <a:t>или дистанционно</a:t>
            </a:r>
          </a:p>
        </p:txBody>
      </p:sp>
      <p:sp>
        <p:nvSpPr>
          <p:cNvPr id="169" name="Редактировать"/>
          <p:cNvSpPr txBox="1"/>
          <p:nvPr/>
        </p:nvSpPr>
        <p:spPr>
          <a:xfrm>
            <a:off x="16083663" y="11544391"/>
            <a:ext cx="4487529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 defTabSz="1555750">
              <a:lnSpc>
                <a:spcPct val="90000"/>
              </a:lnSpc>
              <a:spcBef>
                <a:spcPts val="1400"/>
              </a:spcBef>
              <a:defRPr sz="3500">
                <a:solidFill>
                  <a:srgbClr val="040404"/>
                </a:solidFill>
                <a:latin typeface="Tenor Sans"/>
                <a:ea typeface="Tenor Sans"/>
                <a:cs typeface="Tenor Sans"/>
                <a:sym typeface="Tenor Sans"/>
              </a:defRPr>
            </a:lvl1pPr>
          </a:lstStyle>
          <a:p>
            <a:pPr/>
            <a:r>
              <a:t>Редактировать</a:t>
            </a:r>
          </a:p>
        </p:txBody>
      </p:sp>
      <p:sp>
        <p:nvSpPr>
          <p:cNvPr id="170" name="Писать           в разных форматах"/>
          <p:cNvSpPr txBox="1"/>
          <p:nvPr/>
        </p:nvSpPr>
        <p:spPr>
          <a:xfrm>
            <a:off x="17062239" y="1866143"/>
            <a:ext cx="3596987" cy="15595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1555750">
              <a:lnSpc>
                <a:spcPct val="90000"/>
              </a:lnSpc>
              <a:spcBef>
                <a:spcPts val="1400"/>
              </a:spcBef>
              <a:defRPr sz="3500">
                <a:solidFill>
                  <a:srgbClr val="000000"/>
                </a:solidFill>
                <a:latin typeface="Tenor Sans"/>
                <a:ea typeface="Tenor Sans"/>
                <a:cs typeface="Tenor Sans"/>
                <a:sym typeface="Tenor Sans"/>
              </a:defRPr>
            </a:lvl1pPr>
          </a:lstStyle>
          <a:p>
            <a:pPr/>
            <a:r>
              <a:t>Писать           в разных форматах </a:t>
            </a:r>
          </a:p>
        </p:txBody>
      </p:sp>
      <p:sp>
        <p:nvSpPr>
          <p:cNvPr id="171" name="Работать…"/>
          <p:cNvSpPr txBox="1"/>
          <p:nvPr/>
        </p:nvSpPr>
        <p:spPr>
          <a:xfrm>
            <a:off x="18318297" y="6487160"/>
            <a:ext cx="4354994" cy="1069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1555750">
              <a:lnSpc>
                <a:spcPct val="50000"/>
              </a:lnSpc>
              <a:spcBef>
                <a:spcPts val="1400"/>
              </a:spcBef>
              <a:defRPr sz="3500">
                <a:solidFill>
                  <a:srgbClr val="000000"/>
                </a:solidFill>
                <a:latin typeface="Tenor Sans"/>
                <a:ea typeface="Tenor Sans"/>
                <a:cs typeface="Tenor Sans"/>
                <a:sym typeface="Tenor Sans"/>
              </a:defRPr>
            </a:pPr>
            <a:r>
              <a:t>Работать </a:t>
            </a:r>
          </a:p>
          <a:p>
            <a:pPr algn="l" defTabSz="1555750">
              <a:lnSpc>
                <a:spcPct val="50000"/>
              </a:lnSpc>
              <a:spcBef>
                <a:spcPts val="1400"/>
              </a:spcBef>
              <a:defRPr sz="3500">
                <a:solidFill>
                  <a:srgbClr val="000000"/>
                </a:solidFill>
                <a:latin typeface="Tenor Sans"/>
                <a:ea typeface="Tenor Sans"/>
                <a:cs typeface="Tenor Sans"/>
                <a:sym typeface="Tenor Sans"/>
              </a:defRPr>
            </a:pPr>
            <a:r>
              <a:t>с подрядчиками</a:t>
            </a:r>
          </a:p>
        </p:txBody>
      </p:sp>
      <p:sp>
        <p:nvSpPr>
          <p:cNvPr id="172" name="Формировать внутреннюю и внешнюю коммуникацию"/>
          <p:cNvSpPr txBox="1"/>
          <p:nvPr/>
        </p:nvSpPr>
        <p:spPr>
          <a:xfrm>
            <a:off x="3285302" y="10579843"/>
            <a:ext cx="3596988" cy="20281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1555750">
              <a:lnSpc>
                <a:spcPct val="90000"/>
              </a:lnSpc>
              <a:spcBef>
                <a:spcPts val="1400"/>
              </a:spcBef>
              <a:defRPr sz="3500">
                <a:solidFill>
                  <a:srgbClr val="000000"/>
                </a:solidFill>
                <a:latin typeface="Tenor Sans"/>
                <a:ea typeface="Tenor Sans"/>
                <a:cs typeface="Tenor Sans"/>
                <a:sym typeface="Tenor Sans"/>
              </a:defRPr>
            </a:lvl1pPr>
          </a:lstStyle>
          <a:p>
            <a:pPr/>
            <a:r>
              <a:t>Формировать внутреннюю и внешнюю коммуникацию</a:t>
            </a:r>
          </a:p>
        </p:txBody>
      </p:sp>
      <p:sp>
        <p:nvSpPr>
          <p:cNvPr id="173" name="Линия"/>
          <p:cNvSpPr/>
          <p:nvPr/>
        </p:nvSpPr>
        <p:spPr>
          <a:xfrm>
            <a:off x="8973173" y="3726761"/>
            <a:ext cx="6435339" cy="64028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80" h="21012" fill="norm" stroke="1" extrusionOk="0">
                <a:moveTo>
                  <a:pt x="7806" y="160"/>
                </a:moveTo>
                <a:cubicBezTo>
                  <a:pt x="3574" y="1305"/>
                  <a:pt x="485" y="4981"/>
                  <a:pt x="50" y="9390"/>
                </a:cubicBezTo>
                <a:cubicBezTo>
                  <a:pt x="-123" y="11142"/>
                  <a:pt x="155" y="12898"/>
                  <a:pt x="811" y="14513"/>
                </a:cubicBezTo>
                <a:cubicBezTo>
                  <a:pt x="1461" y="16115"/>
                  <a:pt x="2477" y="17541"/>
                  <a:pt x="3799" y="18644"/>
                </a:cubicBezTo>
                <a:cubicBezTo>
                  <a:pt x="5066" y="19702"/>
                  <a:pt x="6561" y="20447"/>
                  <a:pt x="8172" y="20779"/>
                </a:cubicBezTo>
                <a:cubicBezTo>
                  <a:pt x="11965" y="21563"/>
                  <a:pt x="15600" y="20316"/>
                  <a:pt x="18000" y="17769"/>
                </a:cubicBezTo>
                <a:cubicBezTo>
                  <a:pt x="20433" y="15188"/>
                  <a:pt x="21477" y="11406"/>
                  <a:pt x="20539" y="7547"/>
                </a:cubicBezTo>
                <a:cubicBezTo>
                  <a:pt x="20341" y="6734"/>
                  <a:pt x="20046" y="5952"/>
                  <a:pt x="19663" y="5216"/>
                </a:cubicBezTo>
                <a:cubicBezTo>
                  <a:pt x="19281" y="4480"/>
                  <a:pt x="18810" y="3791"/>
                  <a:pt x="18262" y="3164"/>
                </a:cubicBezTo>
                <a:cubicBezTo>
                  <a:pt x="17381" y="2157"/>
                  <a:pt x="16317" y="1333"/>
                  <a:pt x="15119" y="782"/>
                </a:cubicBezTo>
                <a:cubicBezTo>
                  <a:pt x="13931" y="236"/>
                  <a:pt x="12625" y="-37"/>
                  <a:pt x="11300" y="4"/>
                </a:cubicBezTo>
              </a:path>
            </a:pathLst>
          </a:custGeom>
          <a:ln w="88900" cap="rnd">
            <a:solidFill>
              <a:srgbClr val="2B2B2B"/>
            </a:solidFill>
            <a:custDash>
              <a:ds d="100000" sp="200000"/>
            </a:custDash>
            <a:headEnd type="triangle"/>
            <a:tailEnd type="oval"/>
          </a:ln>
        </p:spPr>
        <p:txBody>
          <a:bodyPr lIns="45718" tIns="45718" rIns="45718" bIns="45718"/>
          <a:lstStyle/>
          <a:p>
            <a:pPr defTabSz="825500">
              <a:defRPr sz="5000">
                <a:solidFill>
                  <a:srgbClr val="010101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74" name="Кружок"/>
          <p:cNvSpPr/>
          <p:nvPr/>
        </p:nvSpPr>
        <p:spPr>
          <a:xfrm>
            <a:off x="14141121" y="4131351"/>
            <a:ext cx="558801" cy="558801"/>
          </a:xfrm>
          <a:prstGeom prst="ellipse">
            <a:avLst/>
          </a:prstGeom>
          <a:solidFill>
            <a:srgbClr val="D74640"/>
          </a:solidFill>
          <a:ln w="381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75" name="Кружок"/>
          <p:cNvSpPr/>
          <p:nvPr/>
        </p:nvSpPr>
        <p:spPr>
          <a:xfrm>
            <a:off x="9755353" y="8940562"/>
            <a:ext cx="558801" cy="558801"/>
          </a:xfrm>
          <a:prstGeom prst="ellipse">
            <a:avLst/>
          </a:prstGeom>
          <a:solidFill>
            <a:srgbClr val="D74640"/>
          </a:solidFill>
          <a:ln w="381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76" name="Кружок"/>
          <p:cNvSpPr/>
          <p:nvPr/>
        </p:nvSpPr>
        <p:spPr>
          <a:xfrm>
            <a:off x="8749103" y="6578600"/>
            <a:ext cx="558801" cy="558800"/>
          </a:xfrm>
          <a:prstGeom prst="ellipse">
            <a:avLst/>
          </a:prstGeom>
          <a:solidFill>
            <a:srgbClr val="D74640"/>
          </a:solidFill>
          <a:ln w="381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77" name="Кружок"/>
          <p:cNvSpPr/>
          <p:nvPr/>
        </p:nvSpPr>
        <p:spPr>
          <a:xfrm>
            <a:off x="9755353" y="4131351"/>
            <a:ext cx="558801" cy="558801"/>
          </a:xfrm>
          <a:prstGeom prst="ellipse">
            <a:avLst/>
          </a:prstGeom>
          <a:solidFill>
            <a:srgbClr val="D74640"/>
          </a:solidFill>
          <a:ln w="381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78" name="Кружок"/>
          <p:cNvSpPr/>
          <p:nvPr/>
        </p:nvSpPr>
        <p:spPr>
          <a:xfrm>
            <a:off x="15071128" y="6578600"/>
            <a:ext cx="558801" cy="558800"/>
          </a:xfrm>
          <a:prstGeom prst="ellipse">
            <a:avLst/>
          </a:prstGeom>
          <a:solidFill>
            <a:srgbClr val="D74640"/>
          </a:solidFill>
          <a:ln w="381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79" name="Кружок"/>
          <p:cNvSpPr/>
          <p:nvPr/>
        </p:nvSpPr>
        <p:spPr>
          <a:xfrm>
            <a:off x="14141121" y="8940562"/>
            <a:ext cx="558801" cy="558801"/>
          </a:xfrm>
          <a:prstGeom prst="ellipse">
            <a:avLst/>
          </a:prstGeom>
          <a:solidFill>
            <a:srgbClr val="D74640"/>
          </a:solidFill>
          <a:ln w="381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80" name="Кружок"/>
          <p:cNvSpPr/>
          <p:nvPr/>
        </p:nvSpPr>
        <p:spPr>
          <a:xfrm>
            <a:off x="14289997" y="4280227"/>
            <a:ext cx="261049" cy="261049"/>
          </a:xfrm>
          <a:prstGeom prst="ellipse">
            <a:avLst/>
          </a:prstGeom>
          <a:solidFill>
            <a:srgbClr val="1A343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81" name="Кружок"/>
          <p:cNvSpPr/>
          <p:nvPr/>
        </p:nvSpPr>
        <p:spPr>
          <a:xfrm>
            <a:off x="15220004" y="6734057"/>
            <a:ext cx="261049" cy="261049"/>
          </a:xfrm>
          <a:prstGeom prst="ellipse">
            <a:avLst/>
          </a:prstGeom>
          <a:solidFill>
            <a:srgbClr val="1A343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82" name="Кружок"/>
          <p:cNvSpPr/>
          <p:nvPr/>
        </p:nvSpPr>
        <p:spPr>
          <a:xfrm>
            <a:off x="14289997" y="9089438"/>
            <a:ext cx="261049" cy="261048"/>
          </a:xfrm>
          <a:prstGeom prst="ellipse">
            <a:avLst/>
          </a:prstGeom>
          <a:solidFill>
            <a:srgbClr val="1A343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83" name="Кружок"/>
          <p:cNvSpPr/>
          <p:nvPr/>
        </p:nvSpPr>
        <p:spPr>
          <a:xfrm>
            <a:off x="9904229" y="9089438"/>
            <a:ext cx="261049" cy="261048"/>
          </a:xfrm>
          <a:prstGeom prst="ellipse">
            <a:avLst/>
          </a:prstGeom>
          <a:solidFill>
            <a:srgbClr val="1A343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84" name="Кружок"/>
          <p:cNvSpPr/>
          <p:nvPr/>
        </p:nvSpPr>
        <p:spPr>
          <a:xfrm>
            <a:off x="8897980" y="6734057"/>
            <a:ext cx="261048" cy="261049"/>
          </a:xfrm>
          <a:prstGeom prst="ellipse">
            <a:avLst/>
          </a:prstGeom>
          <a:solidFill>
            <a:srgbClr val="1A343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85" name="Кружок"/>
          <p:cNvSpPr/>
          <p:nvPr/>
        </p:nvSpPr>
        <p:spPr>
          <a:xfrm>
            <a:off x="9904229" y="4280227"/>
            <a:ext cx="261049" cy="261049"/>
          </a:xfrm>
          <a:prstGeom prst="ellipse">
            <a:avLst/>
          </a:prstGeom>
          <a:solidFill>
            <a:srgbClr val="1A343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86" name="Линия"/>
          <p:cNvSpPr/>
          <p:nvPr/>
        </p:nvSpPr>
        <p:spPr>
          <a:xfrm>
            <a:off x="15702100" y="2166391"/>
            <a:ext cx="1123701" cy="16098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</a:path>
            </a:pathLst>
          </a:custGeom>
          <a:ln w="25400">
            <a:solidFill>
              <a:srgbClr val="000000"/>
            </a:solidFill>
            <a:tailEnd type="oval"/>
          </a:ln>
        </p:spPr>
        <p:txBody>
          <a:bodyPr lIns="45718" tIns="45718" rIns="45718" bIns="45718"/>
          <a:lstStyle/>
          <a:p>
            <a:pPr defTabSz="825500">
              <a:defRPr sz="50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87" name="Линия"/>
          <p:cNvSpPr/>
          <p:nvPr/>
        </p:nvSpPr>
        <p:spPr>
          <a:xfrm flipH="1" rot="10800000">
            <a:off x="15702100" y="10276608"/>
            <a:ext cx="1123701" cy="16098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</a:path>
            </a:pathLst>
          </a:custGeom>
          <a:ln w="25400">
            <a:solidFill>
              <a:srgbClr val="000000"/>
            </a:solidFill>
            <a:tailEnd type="oval"/>
          </a:ln>
        </p:spPr>
        <p:txBody>
          <a:bodyPr lIns="45718" tIns="45718" rIns="45718" bIns="45718"/>
          <a:lstStyle/>
          <a:p>
            <a:pPr defTabSz="825500">
              <a:defRPr sz="50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88" name="Линия"/>
          <p:cNvSpPr/>
          <p:nvPr/>
        </p:nvSpPr>
        <p:spPr>
          <a:xfrm flipH="1">
            <a:off x="7785907" y="2166391"/>
            <a:ext cx="1123701" cy="16098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</a:path>
            </a:pathLst>
          </a:custGeom>
          <a:ln w="25400">
            <a:solidFill>
              <a:srgbClr val="000000"/>
            </a:solidFill>
            <a:tailEnd type="oval"/>
          </a:ln>
        </p:spPr>
        <p:txBody>
          <a:bodyPr lIns="45718" tIns="45718" rIns="45718" bIns="45718"/>
          <a:lstStyle/>
          <a:p>
            <a:pPr defTabSz="825500">
              <a:defRPr sz="50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89" name="Линия"/>
          <p:cNvSpPr/>
          <p:nvPr/>
        </p:nvSpPr>
        <p:spPr>
          <a:xfrm rot="10800000">
            <a:off x="7785907" y="10276608"/>
            <a:ext cx="1123701" cy="16098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</a:path>
            </a:pathLst>
          </a:custGeom>
          <a:ln w="25400">
            <a:solidFill>
              <a:srgbClr val="000000"/>
            </a:solidFill>
            <a:tailEnd type="oval"/>
          </a:ln>
        </p:spPr>
        <p:txBody>
          <a:bodyPr lIns="45718" tIns="45718" rIns="45718" bIns="45718"/>
          <a:lstStyle/>
          <a:p>
            <a:pPr defTabSz="825500">
              <a:defRPr sz="50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90" name="Линия"/>
          <p:cNvSpPr/>
          <p:nvPr/>
        </p:nvSpPr>
        <p:spPr>
          <a:xfrm flipV="1">
            <a:off x="16884896" y="6864909"/>
            <a:ext cx="1079251" cy="1"/>
          </a:xfrm>
          <a:prstGeom prst="line">
            <a:avLst/>
          </a:prstGeom>
          <a:ln w="38100">
            <a:solidFill>
              <a:srgbClr val="000000"/>
            </a:solidFill>
            <a:tailEnd type="oval"/>
          </a:ln>
        </p:spPr>
        <p:txBody>
          <a:bodyPr lIns="45718" tIns="45718" rIns="45718" bIns="45718"/>
          <a:lstStyle/>
          <a:p>
            <a:pPr defTabSz="825500">
              <a:defRPr sz="50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91" name="Линия"/>
          <p:cNvSpPr/>
          <p:nvPr/>
        </p:nvSpPr>
        <p:spPr>
          <a:xfrm flipH="1">
            <a:off x="6172139" y="6864581"/>
            <a:ext cx="1079250" cy="1"/>
          </a:xfrm>
          <a:prstGeom prst="line">
            <a:avLst/>
          </a:prstGeom>
          <a:ln w="38100">
            <a:solidFill>
              <a:srgbClr val="000000"/>
            </a:solidFill>
            <a:tailEnd type="oval"/>
          </a:ln>
        </p:spPr>
        <p:txBody>
          <a:bodyPr lIns="45718" tIns="45718" rIns="45718" bIns="45718"/>
          <a:lstStyle/>
          <a:p>
            <a:pPr defTabSz="825500">
              <a:defRPr sz="50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aaron-boris-VxbMTmtRG5Q-unsplash.jpg" descr="aaron-boris-VxbMTmtRG5Q-unsplash.jpg"/>
          <p:cNvPicPr>
            <a:picLocks noChangeAspect="1"/>
          </p:cNvPicPr>
          <p:nvPr/>
        </p:nvPicPr>
        <p:blipFill>
          <a:blip r:embed="rId2">
            <a:extLst/>
          </a:blip>
          <a:srcRect l="5747" t="0" r="31260" b="45200"/>
          <a:stretch>
            <a:fillRect/>
          </a:stretch>
        </p:blipFill>
        <p:spPr>
          <a:xfrm>
            <a:off x="-63244" y="-57985"/>
            <a:ext cx="24510488" cy="13836991"/>
          </a:xfrm>
          <a:prstGeom prst="rect">
            <a:avLst/>
          </a:prstGeom>
          <a:ln w="12700">
            <a:miter lim="400000"/>
          </a:ln>
        </p:spPr>
      </p:pic>
      <p:sp>
        <p:nvSpPr>
          <p:cNvPr id="194" name="Публикации для В2В-сообщества «ТЕХНОНИКОЛЬ.Эксперт»"/>
          <p:cNvSpPr txBox="1"/>
          <p:nvPr/>
        </p:nvSpPr>
        <p:spPr>
          <a:xfrm>
            <a:off x="1568341" y="1447217"/>
            <a:ext cx="15803881" cy="698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355600">
              <a:defRPr sz="4000">
                <a:solidFill>
                  <a:srgbClr val="D74640"/>
                </a:solidFill>
                <a:latin typeface="Tenor Sans"/>
                <a:ea typeface="Tenor Sans"/>
                <a:cs typeface="Tenor Sans"/>
                <a:sym typeface="Tenor Sans"/>
              </a:defRPr>
            </a:lvl1pPr>
          </a:lstStyle>
          <a:p>
            <a:pPr/>
            <a:r>
              <a:t>Публикации для В2В-сообщества «ТЕХНОНИКОЛЬ.Эксперт»</a:t>
            </a:r>
          </a:p>
        </p:txBody>
      </p:sp>
      <p:sp>
        <p:nvSpPr>
          <p:cNvPr id="195" name="Задача: говорить просто о сложном, но при этом на одном языке со строительными подрядчиками.…"/>
          <p:cNvSpPr txBox="1"/>
          <p:nvPr/>
        </p:nvSpPr>
        <p:spPr>
          <a:xfrm>
            <a:off x="1556408" y="1983574"/>
            <a:ext cx="20356701" cy="48058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127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2800">
                <a:solidFill>
                  <a:srgbClr val="E6CAC5"/>
                </a:solidFill>
              </a:defRPr>
            </a:pPr>
          </a:p>
          <a:p>
            <a:pPr algn="l" defTabSz="127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2800">
                <a:solidFill>
                  <a:srgbClr val="E6CAC5"/>
                </a:solidFill>
              </a:defRPr>
            </a:pPr>
            <a:r>
              <a:rPr b="1"/>
              <a:t>Задача:</a:t>
            </a:r>
            <a:r>
              <a:t> говорить просто о сложном, но при этом на одном языке со строительными подрядчиками.</a:t>
            </a:r>
          </a:p>
          <a:p>
            <a:pPr algn="l" defTabSz="127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2800">
                <a:solidFill>
                  <a:srgbClr val="E6CAC5"/>
                </a:solidFill>
              </a:defRPr>
            </a:pPr>
          </a:p>
          <a:p>
            <a:pPr algn="l" defTabSz="127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2800">
                <a:solidFill>
                  <a:srgbClr val="E6CAC5"/>
                </a:solidFill>
              </a:defRPr>
            </a:pPr>
            <a:r>
              <a:rPr b="1"/>
              <a:t>За три месяца по сравнению с аналогичным периодом</a:t>
            </a:r>
            <a:r>
              <a:t> в 2022 г. :</a:t>
            </a:r>
          </a:p>
          <a:p>
            <a:pPr algn="l" defTabSz="127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2800">
                <a:solidFill>
                  <a:srgbClr val="E6CAC5"/>
                </a:solidFill>
              </a:defRPr>
            </a:pPr>
          </a:p>
          <a:p>
            <a:pPr algn="l" defTabSz="127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2800">
                <a:solidFill>
                  <a:srgbClr val="E6CAC5"/>
                </a:solidFill>
              </a:defRPr>
            </a:pPr>
            <a:r>
              <a:t>・прирост подписчиков в VK вдвое, </a:t>
            </a:r>
          </a:p>
          <a:p>
            <a:pPr algn="l" defTabSz="127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2800">
                <a:solidFill>
                  <a:srgbClr val="E6CAC5"/>
                </a:solidFill>
              </a:defRPr>
            </a:pPr>
            <a:r>
              <a:t>・вовлеченность выросла в 3,6 раза, </a:t>
            </a:r>
          </a:p>
          <a:p>
            <a:pPr algn="l" defTabSz="127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2800">
                <a:solidFill>
                  <a:srgbClr val="E6CAC5"/>
                </a:solidFill>
              </a:defRPr>
            </a:pPr>
            <a:r>
              <a:t>・количество комментариев выросло в 13,8 раза,</a:t>
            </a:r>
          </a:p>
          <a:p>
            <a:pPr algn="l" defTabSz="127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2800">
                <a:solidFill>
                  <a:srgbClr val="E6CAC5"/>
                </a:solidFill>
              </a:defRPr>
            </a:pPr>
            <a:r>
              <a:t>・количество репостов выросло в 4 раза.</a:t>
            </a:r>
          </a:p>
        </p:txBody>
      </p:sp>
      <p:sp>
        <p:nvSpPr>
          <p:cNvPr id="196" name="КАРТОЧКИ"/>
          <p:cNvSpPr/>
          <p:nvPr/>
        </p:nvSpPr>
        <p:spPr>
          <a:xfrm>
            <a:off x="1525804" y="7338501"/>
            <a:ext cx="4193926" cy="824249"/>
          </a:xfrm>
          <a:prstGeom prst="roundRect">
            <a:avLst>
              <a:gd name="adj" fmla="val 22574"/>
            </a:avLst>
          </a:prstGeom>
          <a:solidFill>
            <a:srgbClr val="EF8F73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355600">
              <a:lnSpc>
                <a:spcPct val="110000"/>
              </a:lnSpc>
              <a:defRPr sz="3000" u="sng">
                <a:solidFill>
                  <a:srgbClr val="2B2B2B"/>
                </a:solidFill>
                <a:latin typeface="Roboto Regular"/>
                <a:ea typeface="Roboto Regular"/>
                <a:cs typeface="Roboto Regular"/>
                <a:sym typeface="Roboto Regular"/>
                <a:hlinkClick r:id="rId3" invalidUrl="" action="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" tgtFrame="" tooltip="" history="1" highlightClick="0" endSnd="0"/>
              </a:rPr>
              <a:t>КАРТОЧКИ</a:t>
            </a:r>
          </a:p>
        </p:txBody>
      </p:sp>
      <p:sp>
        <p:nvSpPr>
          <p:cNvPr id="197" name="ТЕЛЕГРАФ"/>
          <p:cNvSpPr/>
          <p:nvPr/>
        </p:nvSpPr>
        <p:spPr>
          <a:xfrm>
            <a:off x="1525804" y="9037764"/>
            <a:ext cx="4193926" cy="824250"/>
          </a:xfrm>
          <a:prstGeom prst="roundRect">
            <a:avLst>
              <a:gd name="adj" fmla="val 22574"/>
            </a:avLst>
          </a:prstGeom>
          <a:solidFill>
            <a:srgbClr val="EF8F73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355600">
              <a:lnSpc>
                <a:spcPct val="110000"/>
              </a:lnSpc>
              <a:defRPr sz="3000" u="sng">
                <a:solidFill>
                  <a:srgbClr val="2B2B2B"/>
                </a:solidFill>
                <a:latin typeface="Roboto Regular"/>
                <a:ea typeface="Roboto Regular"/>
                <a:cs typeface="Roboto Regular"/>
                <a:sym typeface="Roboto Regular"/>
                <a:hlinkClick r:id="rId4" invalidUrl="" action="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4" invalidUrl="" action="" tgtFrame="" tooltip="" history="1" highlightClick="0" endSnd="0"/>
              </a:rPr>
              <a:t>ТЕЛЕГРАФ</a:t>
            </a:r>
          </a:p>
        </p:txBody>
      </p:sp>
      <p:sp>
        <p:nvSpPr>
          <p:cNvPr id="198" name="ТЕХНИЧКА"/>
          <p:cNvSpPr/>
          <p:nvPr/>
        </p:nvSpPr>
        <p:spPr>
          <a:xfrm>
            <a:off x="1525804" y="10737028"/>
            <a:ext cx="4193926" cy="824250"/>
          </a:xfrm>
          <a:prstGeom prst="roundRect">
            <a:avLst>
              <a:gd name="adj" fmla="val 22574"/>
            </a:avLst>
          </a:prstGeom>
          <a:solidFill>
            <a:srgbClr val="EF8F73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355600">
              <a:lnSpc>
                <a:spcPct val="110000"/>
              </a:lnSpc>
              <a:defRPr sz="3000" u="sng">
                <a:solidFill>
                  <a:srgbClr val="2B2B2B"/>
                </a:solidFill>
                <a:latin typeface="Roboto Regular"/>
                <a:ea typeface="Roboto Regular"/>
                <a:cs typeface="Roboto Regular"/>
                <a:sym typeface="Roboto Regular"/>
                <a:hlinkClick r:id="rId5" invalidUrl="" action="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5" invalidUrl="" action="" tgtFrame="" tooltip="" history="1" highlightClick="0" endSnd="0"/>
              </a:rPr>
              <a:t>ТЕХНИЧКА</a:t>
            </a:r>
          </a:p>
        </p:txBody>
      </p:sp>
      <p:sp>
        <p:nvSpPr>
          <p:cNvPr id="199" name="Интервью победилей отраслевой премии в формате карточек"/>
          <p:cNvSpPr txBox="1"/>
          <p:nvPr/>
        </p:nvSpPr>
        <p:spPr>
          <a:xfrm>
            <a:off x="6345174" y="7359229"/>
            <a:ext cx="11693653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355600">
              <a:lnSpc>
                <a:spcPct val="110000"/>
              </a:lnSpc>
              <a:defRPr sz="2800">
                <a:solidFill>
                  <a:srgbClr val="E6CAC5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1pPr>
          </a:lstStyle>
          <a:p>
            <a:pPr/>
            <a:r>
              <a:t>Интервью победилей отраслевой премии в формате карточек</a:t>
            </a:r>
          </a:p>
        </p:txBody>
      </p:sp>
      <p:sp>
        <p:nvSpPr>
          <p:cNvPr id="200" name="Оригинальное интервью, которому мы решили дать чуть больше места"/>
          <p:cNvSpPr txBox="1"/>
          <p:nvPr/>
        </p:nvSpPr>
        <p:spPr>
          <a:xfrm>
            <a:off x="6345174" y="8779319"/>
            <a:ext cx="11693653" cy="10883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355600">
              <a:lnSpc>
                <a:spcPct val="110000"/>
              </a:lnSpc>
              <a:defRPr sz="2800">
                <a:solidFill>
                  <a:srgbClr val="E6CAC5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1pPr>
          </a:lstStyle>
          <a:p>
            <a:pPr/>
            <a:r>
              <a:t>Оригинальное интервью, которому мы решили дать чуть больше места</a:t>
            </a:r>
          </a:p>
        </p:txBody>
      </p:sp>
      <p:sp>
        <p:nvSpPr>
          <p:cNvPr id="201" name="Простые инструкции по специфичным моментам стройки и монтажа"/>
          <p:cNvSpPr txBox="1"/>
          <p:nvPr/>
        </p:nvSpPr>
        <p:spPr>
          <a:xfrm>
            <a:off x="6345174" y="10716299"/>
            <a:ext cx="11693653" cy="10883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355600">
              <a:lnSpc>
                <a:spcPct val="110000"/>
              </a:lnSpc>
              <a:defRPr sz="2800">
                <a:solidFill>
                  <a:srgbClr val="E6CAC5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1pPr>
          </a:lstStyle>
          <a:p>
            <a:pPr/>
            <a:r>
              <a:t>Простые инструкции по специфичным моментам стройки и монтажа</a:t>
            </a:r>
          </a:p>
        </p:txBody>
      </p:sp>
      <p:sp>
        <p:nvSpPr>
          <p:cNvPr id="202" name="Текст"/>
          <p:cNvSpPr txBox="1"/>
          <p:nvPr/>
        </p:nvSpPr>
        <p:spPr>
          <a:xfrm>
            <a:off x="11732971" y="6627317"/>
            <a:ext cx="918058" cy="461366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aaron-boris-VxbMTmtRG5Q-unsplash.jpg" descr="aaron-boris-VxbMTmtRG5Q-unsplash.jpg"/>
          <p:cNvPicPr>
            <a:picLocks noChangeAspect="1"/>
          </p:cNvPicPr>
          <p:nvPr/>
        </p:nvPicPr>
        <p:blipFill>
          <a:blip r:embed="rId2">
            <a:extLst/>
          </a:blip>
          <a:srcRect l="131" t="51054" r="44132" b="0"/>
          <a:stretch>
            <a:fillRect/>
          </a:stretch>
        </p:blipFill>
        <p:spPr>
          <a:xfrm>
            <a:off x="-81537" y="-87756"/>
            <a:ext cx="24547073" cy="13988841"/>
          </a:xfrm>
          <a:prstGeom prst="rect">
            <a:avLst/>
          </a:prstGeom>
          <a:ln w="12700">
            <a:miter lim="400000"/>
          </a:ln>
        </p:spPr>
      </p:pic>
      <p:sp>
        <p:nvSpPr>
          <p:cNvPr id="205" name="Публикации для сообщества нацпроекта «Туризм и индустрия гостеприимства» RussiaTravel и аккаунта Минэкономразвития РФ «Минэк Туристический»"/>
          <p:cNvSpPr txBox="1"/>
          <p:nvPr/>
        </p:nvSpPr>
        <p:spPr>
          <a:xfrm>
            <a:off x="1543859" y="1238610"/>
            <a:ext cx="19967575" cy="34239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355600">
              <a:defRPr sz="4000">
                <a:solidFill>
                  <a:srgbClr val="D74640"/>
                </a:solidFill>
                <a:latin typeface="Tenor Sans"/>
                <a:ea typeface="Tenor Sans"/>
                <a:cs typeface="Tenor Sans"/>
                <a:sym typeface="Tenor Sans"/>
              </a:defRPr>
            </a:pPr>
            <a:r>
              <a:t>Публикации для сообщества нацпроекта «Туризм и индустрия гостеприимства» RussiaTravel и аккаунта Минэкономразвития РФ «Минэк Туристический»</a:t>
            </a:r>
          </a:p>
          <a:p>
            <a:pPr algn="l" defTabSz="355600">
              <a:lnSpc>
                <a:spcPct val="110000"/>
              </a:lnSpc>
              <a:defRPr sz="3000">
                <a:solidFill>
                  <a:srgbClr val="EF8F73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pPr>
          </a:p>
          <a:p>
            <a:pPr algn="l" defTabSz="355600">
              <a:lnSpc>
                <a:spcPct val="110000"/>
              </a:lnSpc>
              <a:defRPr sz="3000">
                <a:solidFill>
                  <a:srgbClr val="E6CAC5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pPr>
            <a:endParaRPr>
              <a:latin typeface="Times Roman"/>
              <a:ea typeface="Times Roman"/>
              <a:cs typeface="Times Roman"/>
              <a:sym typeface="Times Roman"/>
            </a:endParaRPr>
          </a:p>
        </p:txBody>
      </p:sp>
      <p:sp>
        <p:nvSpPr>
          <p:cNvPr id="206" name="ТЫК!"/>
          <p:cNvSpPr/>
          <p:nvPr/>
        </p:nvSpPr>
        <p:spPr>
          <a:xfrm>
            <a:off x="12275864" y="5168712"/>
            <a:ext cx="2348729" cy="812152"/>
          </a:xfrm>
          <a:prstGeom prst="roundRect">
            <a:avLst>
              <a:gd name="adj" fmla="val 23456"/>
            </a:avLst>
          </a:prstGeom>
          <a:solidFill>
            <a:srgbClr val="EF8F73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355600">
              <a:lnSpc>
                <a:spcPct val="110000"/>
              </a:lnSpc>
              <a:defRPr sz="3000" u="sng">
                <a:solidFill>
                  <a:srgbClr val="2B2B2B"/>
                </a:solidFill>
                <a:latin typeface="Roboto Regular"/>
                <a:ea typeface="Roboto Regular"/>
                <a:cs typeface="Roboto Regular"/>
                <a:sym typeface="Roboto Regular"/>
                <a:hlinkClick r:id="rId3" invalidUrl="" action="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" tgtFrame="" tooltip="" history="1" highlightClick="0" endSnd="0"/>
              </a:rPr>
              <a:t>ТЫК!</a:t>
            </a:r>
          </a:p>
        </p:txBody>
      </p:sp>
      <p:sp>
        <p:nvSpPr>
          <p:cNvPr id="207" name="ТЫК!"/>
          <p:cNvSpPr/>
          <p:nvPr/>
        </p:nvSpPr>
        <p:spPr>
          <a:xfrm>
            <a:off x="12292190" y="8600687"/>
            <a:ext cx="2348728" cy="812152"/>
          </a:xfrm>
          <a:prstGeom prst="roundRect">
            <a:avLst>
              <a:gd name="adj" fmla="val 23456"/>
            </a:avLst>
          </a:prstGeom>
          <a:solidFill>
            <a:srgbClr val="EF8F73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355600">
              <a:lnSpc>
                <a:spcPct val="110000"/>
              </a:lnSpc>
              <a:defRPr sz="3000" u="sng">
                <a:solidFill>
                  <a:srgbClr val="2B2B2B"/>
                </a:solidFill>
                <a:latin typeface="Roboto Regular"/>
                <a:ea typeface="Roboto Regular"/>
                <a:cs typeface="Roboto Regular"/>
                <a:sym typeface="Roboto Regular"/>
                <a:hlinkClick r:id="rId4" invalidUrl="" action="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4" invalidUrl="" action="" tgtFrame="" tooltip="" history="1" highlightClick="0" endSnd="0"/>
              </a:rPr>
              <a:t>ТЫК!</a:t>
            </a:r>
          </a:p>
        </p:txBody>
      </p:sp>
      <p:sp>
        <p:nvSpPr>
          <p:cNvPr id="208" name="ТЫК!"/>
          <p:cNvSpPr/>
          <p:nvPr/>
        </p:nvSpPr>
        <p:spPr>
          <a:xfrm>
            <a:off x="12292190" y="6809981"/>
            <a:ext cx="2348728" cy="812151"/>
          </a:xfrm>
          <a:prstGeom prst="roundRect">
            <a:avLst>
              <a:gd name="adj" fmla="val 23456"/>
            </a:avLst>
          </a:prstGeom>
          <a:solidFill>
            <a:srgbClr val="EF8F73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355600">
              <a:lnSpc>
                <a:spcPct val="110000"/>
              </a:lnSpc>
              <a:defRPr sz="3000" u="sng">
                <a:solidFill>
                  <a:srgbClr val="2B2B2B"/>
                </a:solidFill>
                <a:latin typeface="Roboto Regular"/>
                <a:ea typeface="Roboto Regular"/>
                <a:cs typeface="Roboto Regular"/>
                <a:sym typeface="Roboto Regular"/>
                <a:hlinkClick r:id="rId5" invalidUrl="" action="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5" invalidUrl="" action="" tgtFrame="" tooltip="" history="1" highlightClick="0" endSnd="0"/>
              </a:rPr>
              <a:t>ТЫК!</a:t>
            </a:r>
          </a:p>
        </p:txBody>
      </p:sp>
      <p:sp>
        <p:nvSpPr>
          <p:cNvPr id="209" name="ТЫК!"/>
          <p:cNvSpPr/>
          <p:nvPr/>
        </p:nvSpPr>
        <p:spPr>
          <a:xfrm>
            <a:off x="1024321" y="5195382"/>
            <a:ext cx="2348728" cy="812151"/>
          </a:xfrm>
          <a:prstGeom prst="roundRect">
            <a:avLst>
              <a:gd name="adj" fmla="val 23456"/>
            </a:avLst>
          </a:prstGeom>
          <a:solidFill>
            <a:srgbClr val="EF8F73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355600">
              <a:lnSpc>
                <a:spcPct val="110000"/>
              </a:lnSpc>
              <a:defRPr sz="3000" u="sng">
                <a:solidFill>
                  <a:srgbClr val="2B2B2B"/>
                </a:solidFill>
                <a:latin typeface="Roboto Regular"/>
                <a:ea typeface="Roboto Regular"/>
                <a:cs typeface="Roboto Regular"/>
                <a:sym typeface="Roboto Regular"/>
                <a:hlinkClick r:id="rId6" invalidUrl="" action="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6" invalidUrl="" action="" tgtFrame="" tooltip="" history="1" highlightClick="0" endSnd="0"/>
              </a:rPr>
              <a:t>ТЫК!</a:t>
            </a:r>
          </a:p>
        </p:txBody>
      </p:sp>
      <p:sp>
        <p:nvSpPr>
          <p:cNvPr id="210" name="Где встретиться со свободными дельфинами"/>
          <p:cNvSpPr txBox="1"/>
          <p:nvPr/>
        </p:nvSpPr>
        <p:spPr>
          <a:xfrm>
            <a:off x="3647992" y="5289037"/>
            <a:ext cx="7805540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355600">
              <a:lnSpc>
                <a:spcPct val="110000"/>
              </a:lnSpc>
              <a:defRPr sz="2800">
                <a:solidFill>
                  <a:srgbClr val="E6CAC5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1pPr>
          </a:lstStyle>
          <a:p>
            <a:pPr/>
            <a:r>
              <a:t>Где встретиться со свободными дельфинами</a:t>
            </a:r>
          </a:p>
        </p:txBody>
      </p:sp>
      <p:sp>
        <p:nvSpPr>
          <p:cNvPr id="211" name="ТЫК!"/>
          <p:cNvSpPr/>
          <p:nvPr/>
        </p:nvSpPr>
        <p:spPr>
          <a:xfrm>
            <a:off x="1024321" y="6809981"/>
            <a:ext cx="2348728" cy="812151"/>
          </a:xfrm>
          <a:prstGeom prst="roundRect">
            <a:avLst>
              <a:gd name="adj" fmla="val 23456"/>
            </a:avLst>
          </a:prstGeom>
          <a:solidFill>
            <a:srgbClr val="EF8F73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355600">
              <a:lnSpc>
                <a:spcPct val="110000"/>
              </a:lnSpc>
              <a:defRPr sz="3000" u="sng">
                <a:solidFill>
                  <a:srgbClr val="2B2B2B"/>
                </a:solidFill>
                <a:latin typeface="Roboto Regular"/>
                <a:ea typeface="Roboto Regular"/>
                <a:cs typeface="Roboto Regular"/>
                <a:sym typeface="Roboto Regular"/>
                <a:hlinkClick r:id="rId7" invalidUrl="" action="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7" invalidUrl="" action="" tgtFrame="" tooltip="" history="1" highlightClick="0" endSnd="0"/>
              </a:rPr>
              <a:t>ТЫК!</a:t>
            </a:r>
          </a:p>
        </p:txBody>
      </p:sp>
      <p:sp>
        <p:nvSpPr>
          <p:cNvPr id="212" name="Хлеб и зрелища Самары в одном посте"/>
          <p:cNvSpPr txBox="1"/>
          <p:nvPr/>
        </p:nvSpPr>
        <p:spPr>
          <a:xfrm>
            <a:off x="3696854" y="6930306"/>
            <a:ext cx="6736309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355600">
              <a:lnSpc>
                <a:spcPct val="110000"/>
              </a:lnSpc>
              <a:defRPr sz="2800">
                <a:solidFill>
                  <a:srgbClr val="E6CAC5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1pPr>
          </a:lstStyle>
          <a:p>
            <a:pPr/>
            <a:r>
              <a:t>Хлеб и зрелища Самары в одном посте</a:t>
            </a:r>
          </a:p>
        </p:txBody>
      </p:sp>
      <p:sp>
        <p:nvSpPr>
          <p:cNvPr id="213" name="ТЫК!"/>
          <p:cNvSpPr/>
          <p:nvPr/>
        </p:nvSpPr>
        <p:spPr>
          <a:xfrm>
            <a:off x="1024321" y="8600687"/>
            <a:ext cx="2348728" cy="812152"/>
          </a:xfrm>
          <a:prstGeom prst="roundRect">
            <a:avLst>
              <a:gd name="adj" fmla="val 23456"/>
            </a:avLst>
          </a:prstGeom>
          <a:solidFill>
            <a:srgbClr val="EF8F73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355600">
              <a:lnSpc>
                <a:spcPct val="110000"/>
              </a:lnSpc>
              <a:defRPr sz="3000" u="sng">
                <a:solidFill>
                  <a:srgbClr val="2B2B2B"/>
                </a:solidFill>
                <a:latin typeface="Roboto Regular"/>
                <a:ea typeface="Roboto Regular"/>
                <a:cs typeface="Roboto Regular"/>
                <a:sym typeface="Roboto Regular"/>
                <a:hlinkClick r:id="rId8" invalidUrl="" action="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8" invalidUrl="" action="" tgtFrame="" tooltip="" history="1" highlightClick="0" endSnd="0"/>
              </a:rPr>
              <a:t>ТЫК!</a:t>
            </a:r>
          </a:p>
        </p:txBody>
      </p:sp>
      <p:sp>
        <p:nvSpPr>
          <p:cNvPr id="214" name="Как путешествовать на машине с любимым…"/>
          <p:cNvSpPr txBox="1"/>
          <p:nvPr/>
        </p:nvSpPr>
        <p:spPr>
          <a:xfrm>
            <a:off x="3729252" y="8614879"/>
            <a:ext cx="7643020" cy="21221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355600">
              <a:lnSpc>
                <a:spcPct val="110000"/>
              </a:lnSpc>
              <a:defRPr sz="2800">
                <a:solidFill>
                  <a:srgbClr val="E6CAC5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pPr>
            <a:r>
              <a:t>Как путешествовать на машине с любимым </a:t>
            </a:r>
          </a:p>
          <a:p>
            <a:pPr algn="l" defTabSz="355600">
              <a:lnSpc>
                <a:spcPct val="110000"/>
              </a:lnSpc>
              <a:defRPr sz="2800">
                <a:solidFill>
                  <a:srgbClr val="E6CAC5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pPr>
            <a:r>
              <a:t>хвостом</a:t>
            </a:r>
          </a:p>
          <a:p>
            <a:pPr algn="l" defTabSz="355600">
              <a:lnSpc>
                <a:spcPct val="110000"/>
              </a:lnSpc>
              <a:defRPr sz="2800">
                <a:solidFill>
                  <a:srgbClr val="E6CAC5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pPr>
          </a:p>
        </p:txBody>
      </p:sp>
      <p:sp>
        <p:nvSpPr>
          <p:cNvPr id="215" name="Как регионы смогут использовать средства от реструктуризации бюджетных кредитов"/>
          <p:cNvSpPr txBox="1"/>
          <p:nvPr/>
        </p:nvSpPr>
        <p:spPr>
          <a:xfrm>
            <a:off x="14897092" y="5057262"/>
            <a:ext cx="8460003" cy="10883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355600">
              <a:lnSpc>
                <a:spcPct val="110000"/>
              </a:lnSpc>
              <a:defRPr sz="2800">
                <a:solidFill>
                  <a:srgbClr val="E6CAC5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1pPr>
          </a:lstStyle>
          <a:p>
            <a:pPr/>
            <a:r>
              <a:t>Как регионы смогут использовать средства от реструктуризации бюджетных кредитов</a:t>
            </a:r>
          </a:p>
        </p:txBody>
      </p:sp>
      <p:sp>
        <p:nvSpPr>
          <p:cNvPr id="216" name="Про новые национальные туристические маршруты и почему это хорошо"/>
          <p:cNvSpPr txBox="1"/>
          <p:nvPr/>
        </p:nvSpPr>
        <p:spPr>
          <a:xfrm>
            <a:off x="14897092" y="6823506"/>
            <a:ext cx="8460003" cy="21221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355600">
              <a:lnSpc>
                <a:spcPct val="110000"/>
              </a:lnSpc>
              <a:defRPr sz="2800">
                <a:solidFill>
                  <a:srgbClr val="E6CAC5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pPr>
            <a:r>
              <a:t>Про новые национальные туристические маршруты и почему это хорошо</a:t>
            </a:r>
          </a:p>
          <a:p>
            <a:pPr algn="l" defTabSz="355600">
              <a:lnSpc>
                <a:spcPct val="110000"/>
              </a:lnSpc>
              <a:defRPr sz="2800">
                <a:solidFill>
                  <a:srgbClr val="E6CAC5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pPr>
          </a:p>
        </p:txBody>
      </p:sp>
      <p:sp>
        <p:nvSpPr>
          <p:cNvPr id="217" name="Про глэмпинги, созданные с господдержкой"/>
          <p:cNvSpPr txBox="1"/>
          <p:nvPr/>
        </p:nvSpPr>
        <p:spPr>
          <a:xfrm>
            <a:off x="14897092" y="8672257"/>
            <a:ext cx="8460003" cy="16052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355600">
              <a:lnSpc>
                <a:spcPct val="110000"/>
              </a:lnSpc>
              <a:defRPr sz="2800">
                <a:solidFill>
                  <a:srgbClr val="E6CAC5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pPr>
            <a:r>
              <a:t>Про глэмпинги, созданные с господдержкой</a:t>
            </a:r>
          </a:p>
          <a:p>
            <a:pPr algn="l" defTabSz="355600">
              <a:lnSpc>
                <a:spcPct val="110000"/>
              </a:lnSpc>
              <a:defRPr sz="2800">
                <a:solidFill>
                  <a:srgbClr val="E6CAC5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aaron-boris-VxbMTmtRG5Q-unsplash.jpg" descr="aaron-boris-VxbMTmtRG5Q-unsplash.jpg"/>
          <p:cNvPicPr>
            <a:picLocks noChangeAspect="1"/>
          </p:cNvPicPr>
          <p:nvPr/>
        </p:nvPicPr>
        <p:blipFill>
          <a:blip r:embed="rId2">
            <a:extLst/>
          </a:blip>
          <a:srcRect l="5681" t="0" r="31325" b="45496"/>
          <a:stretch>
            <a:fillRect/>
          </a:stretch>
        </p:blipFill>
        <p:spPr>
          <a:xfrm>
            <a:off x="-88836" y="-57985"/>
            <a:ext cx="24510488" cy="13762309"/>
          </a:xfrm>
          <a:prstGeom prst="rect">
            <a:avLst/>
          </a:prstGeom>
          <a:ln w="12700">
            <a:miter lim="400000"/>
          </a:ln>
        </p:spPr>
      </p:pic>
      <p:sp>
        <p:nvSpPr>
          <p:cNvPr id="220" name="Сторис к посту с викториной об Алтае"/>
          <p:cNvSpPr txBox="1"/>
          <p:nvPr/>
        </p:nvSpPr>
        <p:spPr>
          <a:xfrm>
            <a:off x="1540505" y="1497525"/>
            <a:ext cx="14884180" cy="698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355600">
              <a:defRPr sz="4000">
                <a:solidFill>
                  <a:srgbClr val="D74640"/>
                </a:solidFill>
                <a:latin typeface="Tenor Sans"/>
                <a:ea typeface="Tenor Sans"/>
                <a:cs typeface="Tenor Sans"/>
                <a:sym typeface="Tenor Sans"/>
              </a:defRPr>
            </a:lvl1pPr>
          </a:lstStyle>
          <a:p>
            <a:pPr/>
            <a:r>
              <a:t>Сторис к посту с викториной об Алтае</a:t>
            </a:r>
          </a:p>
        </p:txBody>
      </p:sp>
      <p:sp>
        <p:nvSpPr>
          <p:cNvPr id="221" name="Текст"/>
          <p:cNvSpPr txBox="1"/>
          <p:nvPr/>
        </p:nvSpPr>
        <p:spPr>
          <a:xfrm>
            <a:off x="7607696" y="5119457"/>
            <a:ext cx="12835186" cy="11417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355600">
              <a:lnSpc>
                <a:spcPct val="110000"/>
              </a:lnSpc>
              <a:defRPr sz="3000">
                <a:solidFill>
                  <a:srgbClr val="E6CAC5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pPr>
          </a:p>
        </p:txBody>
      </p:sp>
      <p:pic>
        <p:nvPicPr>
          <p:cNvPr id="222" name="1.jpg" descr="1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21780" y="2403205"/>
            <a:ext cx="6050290" cy="10756069"/>
          </a:xfrm>
          <a:prstGeom prst="rect">
            <a:avLst/>
          </a:prstGeom>
          <a:ln w="12700">
            <a:miter lim="400000"/>
          </a:ln>
        </p:spPr>
      </p:pic>
      <p:sp>
        <p:nvSpPr>
          <p:cNvPr id="223" name="В интернете масса самых разных материалов об Алтае. Нам хотелось рассказать об этом изумительном регионе, показав и традиционные локации, и удивительные культурные явления так, чтобы пользователь мог прочитать, посмотреть, послушать и повзаимодействовать"/>
          <p:cNvSpPr txBox="1"/>
          <p:nvPr/>
        </p:nvSpPr>
        <p:spPr>
          <a:xfrm>
            <a:off x="7366705" y="2444456"/>
            <a:ext cx="12378856" cy="64917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3000">
                <a:solidFill>
                  <a:srgbClr val="E6CAC5"/>
                </a:solidFill>
              </a:defRPr>
            </a:pPr>
            <a:r>
              <a:t>В интернете масса самых разных материалов об Алтае. Нам хотелось рассказать об этом изумительном регионе, показав и традиционные локации, и удивительные культурные явления так, чтобы пользователь мог прочитать, посмотреть, послушать и повзаимодействовать с информацией.</a:t>
            </a:r>
          </a:p>
          <a:p>
            <a:pPr algn="l">
              <a:defRPr sz="3000">
                <a:solidFill>
                  <a:srgbClr val="E6CAC5"/>
                </a:solidFill>
              </a:defRPr>
            </a:pPr>
          </a:p>
          <a:p>
            <a:pPr algn="l">
              <a:defRPr sz="3000">
                <a:solidFill>
                  <a:srgbClr val="E6CAC5"/>
                </a:solidFill>
              </a:defRPr>
            </a:pPr>
            <a:r>
              <a:t>Мы подошли комплексно: написали пост, собрали к нему зрелищное видео, викторину и эстетичные сторис, дав подписчикам возможность послушать неординарное пение кайчи — традиционных алтайских сказителей</a:t>
            </a:r>
          </a:p>
          <a:p>
            <a:pPr algn="l">
              <a:defRPr sz="3000">
                <a:solidFill>
                  <a:srgbClr val="E6CAC5"/>
                </a:solidFill>
              </a:defRPr>
            </a:pPr>
          </a:p>
          <a:p>
            <a:pPr algn="l">
              <a:defRPr sz="3000">
                <a:solidFill>
                  <a:srgbClr val="E6CAC5"/>
                </a:solidFill>
              </a:defRPr>
            </a:pPr>
            <a:r>
              <a:rPr u="sng">
                <a:hlinkClick r:id="rId4" invalidUrl="" action="" tgtFrame="" tooltip="" history="1" highlightClick="0" endSnd="0"/>
              </a:rPr>
              <a:t>https://vk.com/russia.travel.official?w=wall-61009220_269902</a:t>
            </a:r>
          </a:p>
          <a:p>
            <a:pPr algn="l">
              <a:defRPr sz="3000">
                <a:solidFill>
                  <a:srgbClr val="E6CAC5"/>
                </a:solidFill>
              </a:defRPr>
            </a:pPr>
          </a:p>
          <a:p>
            <a:pPr algn="l">
              <a:defRPr sz="3000">
                <a:solidFill>
                  <a:srgbClr val="E6CAC5"/>
                </a:solidFill>
              </a:defRPr>
            </a:pPr>
            <a:r>
              <a:t>Жмите »плей» на сторис ниже!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aaron-boris-VxbMTmtRG5Q-unsplash.jpg" descr="aaron-boris-VxbMTmtRG5Q-unsplash.jpg"/>
          <p:cNvPicPr>
            <a:picLocks noChangeAspect="1"/>
          </p:cNvPicPr>
          <p:nvPr/>
        </p:nvPicPr>
        <p:blipFill>
          <a:blip r:embed="rId2">
            <a:extLst/>
          </a:blip>
          <a:srcRect l="2003" t="28984" r="49692" b="28984"/>
          <a:stretch>
            <a:fillRect/>
          </a:stretch>
        </p:blipFill>
        <p:spPr>
          <a:xfrm>
            <a:off x="-16272" y="0"/>
            <a:ext cx="24416447" cy="13786957"/>
          </a:xfrm>
          <a:prstGeom prst="rect">
            <a:avLst/>
          </a:prstGeom>
          <a:ln w="12700">
            <a:miter lim="400000"/>
          </a:ln>
        </p:spPr>
      </p:pic>
      <p:pic>
        <p:nvPicPr>
          <p:cNvPr id="226" name="2.jpg" descr="2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116017" y="650142"/>
            <a:ext cx="7023801" cy="12486757"/>
          </a:xfrm>
          <a:prstGeom prst="rect">
            <a:avLst/>
          </a:prstGeom>
          <a:ln w="12700">
            <a:miter lim="400000"/>
          </a:ln>
        </p:spPr>
      </p:pic>
      <p:pic>
        <p:nvPicPr>
          <p:cNvPr id="227" name="3.jpg" descr="3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073749" y="614622"/>
            <a:ext cx="7023801" cy="1248675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aaron-boris-VxbMTmtRG5Q-unsplash.jpg" descr="aaron-boris-VxbMTmtRG5Q-unsplash.jpg"/>
          <p:cNvPicPr>
            <a:picLocks noChangeAspect="1"/>
          </p:cNvPicPr>
          <p:nvPr/>
        </p:nvPicPr>
        <p:blipFill>
          <a:blip r:embed="rId2">
            <a:extLst/>
          </a:blip>
          <a:srcRect l="2003" t="28984" r="49692" b="28984"/>
          <a:stretch>
            <a:fillRect/>
          </a:stretch>
        </p:blipFill>
        <p:spPr>
          <a:xfrm>
            <a:off x="-16272" y="0"/>
            <a:ext cx="24416447" cy="13786957"/>
          </a:xfrm>
          <a:prstGeom prst="rect">
            <a:avLst/>
          </a:prstGeom>
          <a:ln w="12700">
            <a:miter lim="400000"/>
          </a:ln>
        </p:spPr>
      </p:pic>
      <p:pic>
        <p:nvPicPr>
          <p:cNvPr id="230" name="4.mp4" descr="4.mp4"/>
          <p:cNvPicPr>
            <a:picLocks noChangeAspect="0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5040368" y="641774"/>
            <a:ext cx="7033215" cy="12503493"/>
          </a:xfrm>
          <a:prstGeom prst="rect">
            <a:avLst/>
          </a:prstGeom>
          <a:ln w="12700">
            <a:miter lim="400000"/>
          </a:ln>
        </p:spPr>
      </p:pic>
      <p:pic>
        <p:nvPicPr>
          <p:cNvPr id="231" name="5.mp4" descr="5.mp4"/>
          <p:cNvPicPr>
            <a:picLocks noChangeAspect="0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>
            <a:extLst/>
          </a:blip>
          <a:stretch>
            <a:fillRect/>
          </a:stretch>
        </p:blipFill>
        <p:spPr>
          <a:xfrm>
            <a:off x="13054767" y="641773"/>
            <a:ext cx="7033215" cy="1250349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53" fill="hold"/>
                                        <p:tgtEl>
                                          <p:spTgt spid="2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mediacall" nodeType="clickEffect" presetSubtype="0" presetID="1" grp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053" fill="hold"/>
                                        <p:tgtEl>
                                          <p:spTgt spid="2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11" fill="hold" display="0">
                  <p:stCondLst>
                    <p:cond delay="indefinite"/>
                  </p:stCondLst>
                </p:cTn>
                <p:tgtEl>
                  <p:spTgt spid="230"/>
                </p:tgtEl>
              </p:cMediaNode>
            </p:video>
            <p:seq concurrent="1" prevAc="none" nextAc="seek">
              <p:cTn id="12" evtFilter="cancelBubble" nodeType="interactiveSeq" restart="whenNotActive" fill="hold">
                <p:stCondLst>
                  <p:cond delay="0" evt="onClick">
                    <p:tgtEl>
                      <p:spTgt spid="230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30"/>
                  </p:tgtEl>
                </p:cond>
              </p:nextCondLst>
            </p:seq>
            <p:video fullScrn="0">
              <p:cMediaNode mute="0" showWhenStopped="1" numSld="1" vol="100000">
                <p:cTn id="17" fill="hold" display="0">
                  <p:stCondLst>
                    <p:cond delay="indefinite"/>
                  </p:stCondLst>
                </p:cTn>
                <p:tgtEl>
                  <p:spTgt spid="231"/>
                </p:tgtEl>
              </p:cMediaNode>
            </p:video>
            <p:seq concurrent="1" prevAc="none" nextAc="seek">
              <p:cTn id="18" evtFilter="cancelBubble" nodeType="interactiveSeq" restart="whenNotActive" fill="hold">
                <p:stCondLst>
                  <p:cond delay="0" evt="onClick">
                    <p:tgtEl>
                      <p:spTgt spid="231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2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31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aaron-boris-VxbMTmtRG5Q-unsplash.jpg" descr="aaron-boris-VxbMTmtRG5Q-unsplash.jpg"/>
          <p:cNvPicPr>
            <a:picLocks noChangeAspect="1"/>
          </p:cNvPicPr>
          <p:nvPr/>
        </p:nvPicPr>
        <p:blipFill>
          <a:blip r:embed="rId2">
            <a:extLst/>
          </a:blip>
          <a:srcRect l="2003" t="28984" r="49692" b="28984"/>
          <a:stretch>
            <a:fillRect/>
          </a:stretch>
        </p:blipFill>
        <p:spPr>
          <a:xfrm>
            <a:off x="-16272" y="0"/>
            <a:ext cx="24416447" cy="13786957"/>
          </a:xfrm>
          <a:prstGeom prst="rect">
            <a:avLst/>
          </a:prstGeom>
          <a:ln w="12700">
            <a:miter lim="400000"/>
          </a:ln>
        </p:spPr>
      </p:pic>
      <p:pic>
        <p:nvPicPr>
          <p:cNvPr id="234" name="6.mp4" descr="6.mp4"/>
          <p:cNvPicPr>
            <a:picLocks noChangeAspect="0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4888390" y="686731"/>
            <a:ext cx="7100567" cy="1262323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5" name="7.mp4" descr="7.mp4"/>
          <p:cNvPicPr>
            <a:picLocks noChangeAspect="0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>
            <a:extLst/>
          </a:blip>
          <a:stretch>
            <a:fillRect/>
          </a:stretch>
        </p:blipFill>
        <p:spPr>
          <a:xfrm>
            <a:off x="13072701" y="686731"/>
            <a:ext cx="7100567" cy="1262323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53" fill="hold"/>
                                        <p:tgtEl>
                                          <p:spTgt spid="2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mediacall" nodeType="clickEffect" presetSubtype="0" presetID="1" grp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053" fill="hold"/>
                                        <p:tgtEl>
                                          <p:spTgt spid="2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11" fill="hold" display="0">
                  <p:stCondLst>
                    <p:cond delay="indefinite"/>
                  </p:stCondLst>
                </p:cTn>
                <p:tgtEl>
                  <p:spTgt spid="234"/>
                </p:tgtEl>
              </p:cMediaNode>
            </p:video>
            <p:seq concurrent="1" prevAc="none" nextAc="seek">
              <p:cTn id="12" evtFilter="cancelBubble" nodeType="interactiveSeq" restart="whenNotActive" fill="hold">
                <p:stCondLst>
                  <p:cond delay="0" evt="onClick">
                    <p:tgtEl>
                      <p:spTgt spid="234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34"/>
                  </p:tgtEl>
                </p:cond>
              </p:nextCondLst>
            </p:seq>
            <p:video fullScrn="0">
              <p:cMediaNode mute="0" showWhenStopped="1" numSld="1" vol="100000">
                <p:cTn id="17" fill="hold" display="0">
                  <p:stCondLst>
                    <p:cond delay="indefinite"/>
                  </p:stCondLst>
                </p:cTn>
                <p:tgtEl>
                  <p:spTgt spid="235"/>
                </p:tgtEl>
              </p:cMediaNode>
            </p:video>
            <p:seq concurrent="1" prevAc="none" nextAc="seek">
              <p:cTn id="18" evtFilter="cancelBubble" nodeType="interactiveSeq" restart="whenNotActive" fill="hold">
                <p:stCondLst>
                  <p:cond delay="0" evt="onClick">
                    <p:tgtEl>
                      <p:spTgt spid="235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2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3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